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9" r:id="rId4"/>
    <p:sldId id="277" r:id="rId5"/>
    <p:sldId id="281" r:id="rId6"/>
    <p:sldId id="278" r:id="rId7"/>
    <p:sldId id="304" r:id="rId8"/>
    <p:sldId id="279" r:id="rId9"/>
    <p:sldId id="283" r:id="rId10"/>
    <p:sldId id="323" r:id="rId11"/>
    <p:sldId id="284" r:id="rId12"/>
    <p:sldId id="291" r:id="rId13"/>
    <p:sldId id="285" r:id="rId14"/>
    <p:sldId id="287" r:id="rId15"/>
    <p:sldId id="286" r:id="rId16"/>
    <p:sldId id="305" r:id="rId17"/>
    <p:sldId id="288" r:id="rId18"/>
    <p:sldId id="320" r:id="rId19"/>
    <p:sldId id="298" r:id="rId20"/>
    <p:sldId id="306" r:id="rId21"/>
    <p:sldId id="307" r:id="rId22"/>
    <p:sldId id="308" r:id="rId23"/>
    <p:sldId id="309" r:id="rId24"/>
    <p:sldId id="294" r:id="rId25"/>
    <p:sldId id="295" r:id="rId26"/>
    <p:sldId id="310" r:id="rId27"/>
    <p:sldId id="311" r:id="rId28"/>
    <p:sldId id="312" r:id="rId29"/>
    <p:sldId id="313" r:id="rId30"/>
    <p:sldId id="314" r:id="rId31"/>
    <p:sldId id="315" r:id="rId32"/>
    <p:sldId id="318" r:id="rId33"/>
    <p:sldId id="319" r:id="rId34"/>
    <p:sldId id="316" r:id="rId35"/>
    <p:sldId id="317" r:id="rId36"/>
    <p:sldId id="325" r:id="rId37"/>
    <p:sldId id="327" r:id="rId38"/>
    <p:sldId id="324" r:id="rId39"/>
    <p:sldId id="328" r:id="rId40"/>
    <p:sldId id="326" r:id="rId41"/>
    <p:sldId id="330" r:id="rId42"/>
    <p:sldId id="302" r:id="rId43"/>
    <p:sldId id="321" r:id="rId44"/>
    <p:sldId id="300" r:id="rId45"/>
    <p:sldId id="301" r:id="rId46"/>
    <p:sldId id="275" r:id="rId47"/>
    <p:sldId id="276"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2A"/>
    <a:srgbClr val="D68B1C"/>
    <a:srgbClr val="FF9E1D"/>
    <a:srgbClr val="253600"/>
    <a:srgbClr val="552579"/>
    <a:srgbClr val="2597FF"/>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48"/>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59887-FC85-4874-B333-37572E07ABC8}" type="datetimeFigureOut">
              <a:rPr lang="en-US" smtClean="0"/>
              <a:t>06-Oct-19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5177A-BF89-4D55-9D63-41AE35614345}" type="slidenum">
              <a:rPr lang="en-US" smtClean="0"/>
              <a:t>‹#›</a:t>
            </a:fld>
            <a:endParaRPr lang="en-US"/>
          </a:p>
        </p:txBody>
      </p:sp>
    </p:spTree>
    <p:extLst>
      <p:ext uri="{BB962C8B-B14F-4D97-AF65-F5344CB8AC3E}">
        <p14:creationId xmlns:p14="http://schemas.microsoft.com/office/powerpoint/2010/main" val="380363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75177A-BF89-4D55-9D63-41AE35614345}" type="slidenum">
              <a:rPr lang="en-US" smtClean="0"/>
              <a:t>1</a:t>
            </a:fld>
            <a:endParaRPr lang="en-US"/>
          </a:p>
        </p:txBody>
      </p:sp>
    </p:spTree>
    <p:extLst>
      <p:ext uri="{BB962C8B-B14F-4D97-AF65-F5344CB8AC3E}">
        <p14:creationId xmlns:p14="http://schemas.microsoft.com/office/powerpoint/2010/main" val="2158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4956050"/>
            <a:ext cx="7940660" cy="763525"/>
          </a:xfrm>
          <a:effectLst/>
        </p:spPr>
        <p:txBody>
          <a:bodyPr>
            <a:normAutofit/>
          </a:bodyPr>
          <a:lstStyle>
            <a:lvl1pPr algn="ctr">
              <a:defRPr sz="3600">
                <a:solidFill>
                  <a:srgbClr val="FFC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5719575"/>
            <a:ext cx="7940660" cy="629910"/>
          </a:xfrm>
        </p:spPr>
        <p:txBody>
          <a:bodyPr>
            <a:normAutofit/>
          </a:bodyPr>
          <a:lstStyle>
            <a:lvl1pPr marL="0" indent="0" algn="ctr">
              <a:buNone/>
              <a:defRPr sz="2800">
                <a:solidFill>
                  <a:srgbClr val="FF9E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36F8718-39AA-4FBF-9FB3-AC0875E25A7E}"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AE24-192A-4990-AA22-4F5911E86A01}"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0A0CE2-913F-48B4-A407-855C11A01729}"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FF6D9-FF8A-445B-9D2F-85217644B057}"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29600" cy="458115"/>
          </a:xfrm>
        </p:spPr>
        <p:txBody>
          <a:bodyPr>
            <a:normAutofit/>
          </a:bodyPr>
          <a:lstStyle>
            <a:lvl1pPr algn="l">
              <a:defRPr sz="3600">
                <a:solidFill>
                  <a:srgbClr val="D68B1C"/>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1749245"/>
            <a:ext cx="8229600" cy="381762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4BCCFC9-CD22-487A-9707-D961CF2A460F}"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4" y="527605"/>
            <a:ext cx="7024429" cy="763525"/>
          </a:xfrm>
        </p:spPr>
        <p:txBody>
          <a:bodyPr>
            <a:normAutofit/>
          </a:bodyPr>
          <a:lstStyle>
            <a:lvl1pPr algn="l">
              <a:defRPr sz="3600">
                <a:solidFill>
                  <a:srgbClr val="FF9E1D"/>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024429"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77F7C28-7BC2-46CE-9461-D5E6E1C53DAF}"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B27EC3-1693-4B8D-ACCA-9F3907DAA42C}" type="datetime1">
              <a:rPr lang="en-US" smtClean="0"/>
              <a:t>06-Oct-19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302C4C-9263-49A3-9FD6-4CE835560702}"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29600" cy="532180"/>
          </a:xfrm>
        </p:spPr>
        <p:txBody>
          <a:bodyPr>
            <a:normAutofit/>
          </a:bodyPr>
          <a:lstStyle>
            <a:lvl1pPr algn="l">
              <a:defRPr sz="3600">
                <a:solidFill>
                  <a:srgbClr val="D68B1C"/>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901949"/>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31812"/>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901949"/>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31812"/>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40C89C40-EFCC-4310-AA1D-54157881A096}" type="datetime1">
              <a:rPr lang="en-US" smtClean="0"/>
              <a:t>06-Oct-19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12E428-EBDA-4340-8963-DB860A55F1F8}" type="datetime1">
              <a:rPr lang="en-US" smtClean="0"/>
              <a:t>06-Oct-19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7DD5E-2838-44C1-A8B3-1B5560A33803}" type="datetime1">
              <a:rPr lang="en-US" smtClean="0"/>
              <a:t>06-Oct-19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BBEC84-47D9-4940-87EC-9856EEA5AEDE}" type="datetime1">
              <a:rPr lang="en-US" smtClean="0"/>
              <a:t>06-Oct-19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4C450-75FB-411F-BDE7-33D76A5A03CB}" type="datetime1">
              <a:rPr lang="en-US" smtClean="0"/>
              <a:t>06-Oct-19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12770"/>
            <a:ext cx="7940660" cy="763525"/>
          </a:xfrm>
        </p:spPr>
        <p:txBody>
          <a:bodyPr>
            <a:noAutofit/>
          </a:bodyPr>
          <a:lstStyle/>
          <a:p>
            <a:r>
              <a:rPr lang="en-US" sz="6000" b="1" dirty="0" smtClean="0"/>
              <a:t>Welcome</a:t>
            </a:r>
            <a:endParaRPr lang="en-US" sz="6000" b="1" dirty="0"/>
          </a:p>
        </p:txBody>
      </p:sp>
      <p:sp>
        <p:nvSpPr>
          <p:cNvPr id="3" name="Subtitle 2"/>
          <p:cNvSpPr>
            <a:spLocks noGrp="1"/>
          </p:cNvSpPr>
          <p:nvPr>
            <p:ph type="subTitle" idx="1"/>
          </p:nvPr>
        </p:nvSpPr>
        <p:spPr>
          <a:xfrm>
            <a:off x="-161855" y="4803345"/>
            <a:ext cx="9305855" cy="1679755"/>
          </a:xfrm>
        </p:spPr>
        <p:txBody>
          <a:bodyPr>
            <a:noAutofit/>
          </a:bodyPr>
          <a:lstStyle/>
          <a:p>
            <a:r>
              <a:rPr lang="en-US" sz="3200" b="1" dirty="0" smtClean="0"/>
              <a:t>Department of Computer Science &amp; Engineering</a:t>
            </a:r>
          </a:p>
          <a:p>
            <a:r>
              <a:rPr lang="en-US" b="1" dirty="0" smtClean="0"/>
              <a:t>Software Development Lab IV</a:t>
            </a:r>
          </a:p>
          <a:p>
            <a:r>
              <a:rPr lang="en-US" sz="2400" b="1" dirty="0" smtClean="0"/>
              <a:t>CSE-3100</a:t>
            </a:r>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1</a:t>
            </a:fld>
            <a:endParaRPr lang="en-US"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 (User </a:t>
            </a:r>
            <a:r>
              <a:rPr lang="en-US" dirty="0">
                <a:solidFill>
                  <a:srgbClr val="FFFF00"/>
                </a:solidFill>
              </a:rPr>
              <a:t>Panel)</a:t>
            </a:r>
          </a:p>
          <a:p>
            <a:pPr marL="0" indent="0">
              <a:buNone/>
            </a:pPr>
            <a:r>
              <a:rPr lang="en-US" sz="2400" dirty="0" smtClean="0"/>
              <a:t>According to guest’s choice, if the room is available, then user can book the room by this feature</a:t>
            </a:r>
            <a:r>
              <a:rPr lang="en-US" sz="2400" dirty="0"/>
              <a:t>. Users have to submit their personal information to confirm their stay.</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5" y="2665475"/>
            <a:ext cx="4487475" cy="4055999"/>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524" y="2665475"/>
            <a:ext cx="4343921" cy="4055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5" y="2665475"/>
            <a:ext cx="4487475" cy="4056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524" y="2665474"/>
            <a:ext cx="4343921" cy="4056000"/>
          </a:xfrm>
          <a:prstGeom prst="rect">
            <a:avLst/>
          </a:prstGeom>
        </p:spPr>
      </p:pic>
    </p:spTree>
    <p:extLst>
      <p:ext uri="{BB962C8B-B14F-4D97-AF65-F5344CB8AC3E}">
        <p14:creationId xmlns:p14="http://schemas.microsoft.com/office/powerpoint/2010/main" val="200694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Rooms and Suits(User </a:t>
            </a:r>
            <a:r>
              <a:rPr lang="en-US" dirty="0">
                <a:solidFill>
                  <a:srgbClr val="FFFF00"/>
                </a:solidFill>
              </a:rPr>
              <a:t>Panel)</a:t>
            </a:r>
          </a:p>
          <a:p>
            <a:pPr marL="0" indent="0">
              <a:buNone/>
            </a:pPr>
            <a:r>
              <a:rPr lang="en-US" sz="2400" dirty="0" smtClean="0"/>
              <a:t>This feature describes the detailed description of the rooms of the hotel. The different types of rooms and their photos are given here.</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62" y="2504557"/>
            <a:ext cx="4249034" cy="41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671" y="2514228"/>
            <a:ext cx="4440774" cy="4121575"/>
          </a:xfrm>
          <a:prstGeom prst="rect">
            <a:avLst/>
          </a:prstGeom>
        </p:spPr>
      </p:pic>
    </p:spTree>
    <p:extLst>
      <p:ext uri="{BB962C8B-B14F-4D97-AF65-F5344CB8AC3E}">
        <p14:creationId xmlns:p14="http://schemas.microsoft.com/office/powerpoint/2010/main" val="406210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Rooms and Suits(User 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12</a:t>
            </a:fld>
            <a:endParaRPr lang="en-US"/>
          </a:p>
        </p:txBody>
      </p:sp>
      <p:sp>
        <p:nvSpPr>
          <p:cNvPr id="5" name="Oval 4"/>
          <p:cNvSpPr/>
          <p:nvPr/>
        </p:nvSpPr>
        <p:spPr>
          <a:xfrm>
            <a:off x="1212490" y="3338291"/>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Rooms and Suits</a:t>
            </a:r>
            <a:endParaRPr lang="en-US" dirty="0"/>
          </a:p>
        </p:txBody>
      </p:sp>
      <p:cxnSp>
        <p:nvCxnSpPr>
          <p:cNvPr id="7" name="Straight Arrow Connector 6"/>
          <p:cNvCxnSpPr>
            <a:stCxn id="5" idx="7"/>
          </p:cNvCxnSpPr>
          <p:nvPr/>
        </p:nvCxnSpPr>
        <p:spPr>
          <a:xfrm flipV="1">
            <a:off x="3297960" y="2512770"/>
            <a:ext cx="2190270" cy="98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5"/>
          </p:cNvCxnSpPr>
          <p:nvPr/>
        </p:nvCxnSpPr>
        <p:spPr>
          <a:xfrm>
            <a:off x="3297960" y="4250684"/>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488230" y="1901950"/>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types</a:t>
            </a:r>
            <a:endParaRPr lang="en-US" dirty="0"/>
          </a:p>
        </p:txBody>
      </p:sp>
      <p:sp>
        <p:nvSpPr>
          <p:cNvPr id="12" name="Rounded Rectangle 11"/>
          <p:cNvSpPr/>
          <p:nvPr/>
        </p:nvSpPr>
        <p:spPr>
          <a:xfrm>
            <a:off x="5488230" y="4497935"/>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Prices</a:t>
            </a:r>
            <a:endParaRPr lang="en-US" dirty="0"/>
          </a:p>
        </p:txBody>
      </p:sp>
    </p:spTree>
    <p:extLst>
      <p:ext uri="{BB962C8B-B14F-4D97-AF65-F5344CB8AC3E}">
        <p14:creationId xmlns:p14="http://schemas.microsoft.com/office/powerpoint/2010/main" val="140159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Dining(User </a:t>
            </a:r>
            <a:r>
              <a:rPr lang="en-US" dirty="0">
                <a:solidFill>
                  <a:srgbClr val="FFFF00"/>
                </a:solidFill>
              </a:rPr>
              <a:t>Panel</a:t>
            </a:r>
            <a:r>
              <a:rPr lang="en-US" dirty="0" smtClean="0">
                <a:solidFill>
                  <a:srgbClr val="FFFF00"/>
                </a:solidFill>
              </a:rPr>
              <a:t>)</a:t>
            </a:r>
          </a:p>
          <a:p>
            <a:pPr marL="0" indent="0">
              <a:buNone/>
            </a:pP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13</a:t>
            </a:fld>
            <a:endParaRPr lang="en-US"/>
          </a:p>
        </p:txBody>
      </p:sp>
      <p:sp>
        <p:nvSpPr>
          <p:cNvPr id="5" name="Oval 4"/>
          <p:cNvSpPr/>
          <p:nvPr/>
        </p:nvSpPr>
        <p:spPr>
          <a:xfrm>
            <a:off x="1212490" y="3338291"/>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Dining</a:t>
            </a:r>
            <a:endParaRPr lang="en-US" dirty="0"/>
          </a:p>
        </p:txBody>
      </p:sp>
      <p:cxnSp>
        <p:nvCxnSpPr>
          <p:cNvPr id="6" name="Straight Arrow Connector 5"/>
          <p:cNvCxnSpPr/>
          <p:nvPr/>
        </p:nvCxnSpPr>
        <p:spPr>
          <a:xfrm flipV="1">
            <a:off x="3297960" y="2512770"/>
            <a:ext cx="2190270" cy="98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97960" y="4250684"/>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488230" y="1901950"/>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Dining Rooms</a:t>
            </a:r>
            <a:endParaRPr lang="en-US" dirty="0"/>
          </a:p>
        </p:txBody>
      </p:sp>
      <p:sp>
        <p:nvSpPr>
          <p:cNvPr id="9" name="Rounded Rectangle 8"/>
          <p:cNvSpPr/>
          <p:nvPr/>
        </p:nvSpPr>
        <p:spPr>
          <a:xfrm>
            <a:off x="5488230" y="4497935"/>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Food Menu</a:t>
            </a:r>
            <a:endParaRPr lang="en-US" dirty="0"/>
          </a:p>
        </p:txBody>
      </p:sp>
    </p:spTree>
    <p:extLst>
      <p:ext uri="{BB962C8B-B14F-4D97-AF65-F5344CB8AC3E}">
        <p14:creationId xmlns:p14="http://schemas.microsoft.com/office/powerpoint/2010/main" val="2958846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Dining Rooms(User </a:t>
            </a:r>
            <a:r>
              <a:rPr lang="en-US" dirty="0">
                <a:solidFill>
                  <a:srgbClr val="FFFF00"/>
                </a:solidFill>
              </a:rPr>
              <a:t>Panel)</a:t>
            </a:r>
          </a:p>
          <a:p>
            <a:pPr marL="0" indent="0">
              <a:buNone/>
            </a:pPr>
            <a:r>
              <a:rPr lang="en-US" sz="2400" dirty="0"/>
              <a:t>This feature describes the detailed description of the </a:t>
            </a:r>
            <a:r>
              <a:rPr lang="en-US" sz="2400" dirty="0" smtClean="0"/>
              <a:t>dining rooms </a:t>
            </a:r>
            <a:r>
              <a:rPr lang="en-US" sz="2400" dirty="0"/>
              <a:t>of the hotel. The </a:t>
            </a:r>
            <a:r>
              <a:rPr lang="en-US" sz="2400" dirty="0" smtClean="0"/>
              <a:t>various dining rooms </a:t>
            </a:r>
            <a:r>
              <a:rPr lang="en-US" sz="2400" dirty="0"/>
              <a:t>and their photos are given here.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0" y="2360065"/>
            <a:ext cx="4525580" cy="42757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706" y="2360065"/>
            <a:ext cx="4275740" cy="4275739"/>
          </a:xfrm>
          <a:prstGeom prst="rect">
            <a:avLst/>
          </a:prstGeom>
        </p:spPr>
      </p:pic>
    </p:spTree>
    <p:extLst>
      <p:ext uri="{BB962C8B-B14F-4D97-AF65-F5344CB8AC3E}">
        <p14:creationId xmlns:p14="http://schemas.microsoft.com/office/powerpoint/2010/main" val="217202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Food Menu(User </a:t>
            </a:r>
            <a:r>
              <a:rPr lang="en-US" dirty="0">
                <a:solidFill>
                  <a:srgbClr val="FFFF00"/>
                </a:solidFill>
              </a:rPr>
              <a:t>Panel)</a:t>
            </a:r>
          </a:p>
          <a:p>
            <a:pPr marL="0" indent="0">
              <a:buNone/>
            </a:pPr>
            <a:r>
              <a:rPr lang="en-US" sz="2400" dirty="0"/>
              <a:t>This feature describes the detailed description of the </a:t>
            </a:r>
            <a:r>
              <a:rPr lang="en-US" sz="2400" dirty="0" smtClean="0"/>
              <a:t>food menu of </a:t>
            </a:r>
            <a:r>
              <a:rPr lang="en-US" sz="2400" dirty="0"/>
              <a:t>the hotel. The </a:t>
            </a:r>
            <a:r>
              <a:rPr lang="en-US" sz="2400" dirty="0" smtClean="0"/>
              <a:t>various types of foods and </a:t>
            </a:r>
            <a:r>
              <a:rPr lang="en-US" sz="2400" dirty="0"/>
              <a:t>their photos are given here.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360066"/>
            <a:ext cx="4428446" cy="43614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4" y="2360065"/>
            <a:ext cx="4391761" cy="4361410"/>
          </a:xfrm>
          <a:prstGeom prst="rect">
            <a:avLst/>
          </a:prstGeom>
        </p:spPr>
      </p:pic>
    </p:spTree>
    <p:extLst>
      <p:ext uri="{BB962C8B-B14F-4D97-AF65-F5344CB8AC3E}">
        <p14:creationId xmlns:p14="http://schemas.microsoft.com/office/powerpoint/2010/main" val="15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Meetings(User Panel)</a:t>
            </a:r>
          </a:p>
          <a:p>
            <a:pPr marL="0" indent="0">
              <a:buNone/>
            </a:pPr>
            <a:r>
              <a:rPr lang="en-US" sz="2400" dirty="0"/>
              <a:t>This feature describes the detailed description of the </a:t>
            </a:r>
            <a:r>
              <a:rPr lang="en-US" sz="2400" dirty="0" smtClean="0"/>
              <a:t>meetings/events </a:t>
            </a:r>
            <a:r>
              <a:rPr lang="en-US" sz="2400" dirty="0"/>
              <a:t>of the hotel. Guests can also check the availability of their preferred meeting/event room.</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4" y="2842979"/>
            <a:ext cx="4241626" cy="38784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350" y="2842979"/>
            <a:ext cx="4619095" cy="3903295"/>
          </a:xfrm>
          <a:prstGeom prst="rect">
            <a:avLst/>
          </a:prstGeom>
        </p:spPr>
      </p:pic>
    </p:spTree>
    <p:extLst>
      <p:ext uri="{BB962C8B-B14F-4D97-AF65-F5344CB8AC3E}">
        <p14:creationId xmlns:p14="http://schemas.microsoft.com/office/powerpoint/2010/main" val="1348719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Meetings(User Panel)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17</a:t>
            </a:fld>
            <a:endParaRPr lang="en-US"/>
          </a:p>
        </p:txBody>
      </p:sp>
      <p:sp>
        <p:nvSpPr>
          <p:cNvPr id="5" name="Oval 4"/>
          <p:cNvSpPr/>
          <p:nvPr/>
        </p:nvSpPr>
        <p:spPr>
          <a:xfrm>
            <a:off x="1212490" y="3338291"/>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Meetings/Event Room Details</a:t>
            </a:r>
            <a:endParaRPr lang="en-US" dirty="0"/>
          </a:p>
        </p:txBody>
      </p:sp>
      <p:cxnSp>
        <p:nvCxnSpPr>
          <p:cNvPr id="6" name="Straight Arrow Connector 5"/>
          <p:cNvCxnSpPr>
            <a:stCxn id="5" idx="7"/>
          </p:cNvCxnSpPr>
          <p:nvPr/>
        </p:nvCxnSpPr>
        <p:spPr>
          <a:xfrm flipV="1">
            <a:off x="3297960" y="2818180"/>
            <a:ext cx="2190270" cy="6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p:cNvCxnSpPr>
          <p:nvPr/>
        </p:nvCxnSpPr>
        <p:spPr>
          <a:xfrm>
            <a:off x="3297960" y="4250684"/>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488230" y="2249071"/>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types</a:t>
            </a:r>
            <a:endParaRPr lang="en-US" dirty="0"/>
          </a:p>
        </p:txBody>
      </p:sp>
      <p:sp>
        <p:nvSpPr>
          <p:cNvPr id="9" name="Rounded Rectangle 8"/>
          <p:cNvSpPr/>
          <p:nvPr/>
        </p:nvSpPr>
        <p:spPr>
          <a:xfrm>
            <a:off x="5488230" y="4497935"/>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Prices</a:t>
            </a:r>
            <a:endParaRPr lang="en-US" dirty="0"/>
          </a:p>
        </p:txBody>
      </p:sp>
      <p:cxnSp>
        <p:nvCxnSpPr>
          <p:cNvPr id="11" name="Straight Arrow Connector 10"/>
          <p:cNvCxnSpPr>
            <a:stCxn id="5" idx="6"/>
          </p:cNvCxnSpPr>
          <p:nvPr/>
        </p:nvCxnSpPr>
        <p:spPr>
          <a:xfrm>
            <a:off x="3655770" y="3872759"/>
            <a:ext cx="1832460" cy="1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5488231" y="3338291"/>
            <a:ext cx="2443280" cy="912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Schedules</a:t>
            </a:r>
            <a:endParaRPr lang="en-US" dirty="0"/>
          </a:p>
        </p:txBody>
      </p:sp>
    </p:spTree>
    <p:extLst>
      <p:ext uri="{BB962C8B-B14F-4D97-AF65-F5344CB8AC3E}">
        <p14:creationId xmlns:p14="http://schemas.microsoft.com/office/powerpoint/2010/main" val="85384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Map(User </a:t>
            </a:r>
            <a:r>
              <a:rPr lang="en-US" dirty="0">
                <a:solidFill>
                  <a:srgbClr val="FFFF00"/>
                </a:solidFill>
              </a:rPr>
              <a:t>Panel)</a:t>
            </a:r>
          </a:p>
          <a:p>
            <a:pPr marL="0" indent="0">
              <a:buNone/>
            </a:pPr>
            <a:r>
              <a:rPr lang="en-US" sz="2400" dirty="0"/>
              <a:t>This feature </a:t>
            </a:r>
            <a:r>
              <a:rPr lang="en-US" sz="2400" dirty="0" smtClean="0"/>
              <a:t>shows the location </a:t>
            </a:r>
            <a:r>
              <a:rPr lang="en-US" sz="2400" dirty="0"/>
              <a:t>of the </a:t>
            </a:r>
            <a:r>
              <a:rPr lang="en-US" sz="2400" dirty="0" smtClean="0"/>
              <a:t>hotel by google map.</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10" y="2057948"/>
            <a:ext cx="8827335" cy="4555194"/>
          </a:xfrm>
          <a:prstGeom prst="rect">
            <a:avLst/>
          </a:prstGeom>
        </p:spPr>
      </p:pic>
    </p:spTree>
    <p:extLst>
      <p:ext uri="{BB962C8B-B14F-4D97-AF65-F5344CB8AC3E}">
        <p14:creationId xmlns:p14="http://schemas.microsoft.com/office/powerpoint/2010/main" val="2202650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Gallery(User Panel)</a:t>
            </a:r>
          </a:p>
          <a:p>
            <a:pPr marL="0" indent="0">
              <a:buNone/>
            </a:pPr>
            <a:r>
              <a:rPr lang="en-US" sz="2400" dirty="0"/>
              <a:t>This feature </a:t>
            </a:r>
            <a:r>
              <a:rPr lang="en-US" sz="2400" dirty="0" smtClean="0"/>
              <a:t>shows the different types of photos of </a:t>
            </a:r>
            <a:r>
              <a:rPr lang="en-US" sz="2400" dirty="0"/>
              <a:t>the hotel.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3" y="2015252"/>
            <a:ext cx="8944722" cy="4819525"/>
          </a:xfrm>
          <a:prstGeom prst="rect">
            <a:avLst/>
          </a:prstGeom>
        </p:spPr>
      </p:pic>
    </p:spTree>
    <p:extLst>
      <p:ext uri="{BB962C8B-B14F-4D97-AF65-F5344CB8AC3E}">
        <p14:creationId xmlns:p14="http://schemas.microsoft.com/office/powerpoint/2010/main" val="104204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2" y="753473"/>
            <a:ext cx="8398775" cy="916230"/>
          </a:xfrm>
        </p:spPr>
        <p:txBody>
          <a:bodyPr>
            <a:normAutofit fontScale="90000"/>
          </a:bodyPr>
          <a:lstStyle/>
          <a:p>
            <a:r>
              <a:rPr lang="en-US" sz="2800" b="1" dirty="0" smtClean="0"/>
              <a:t>Project Name: Hotel Management System</a:t>
            </a:r>
            <a:br>
              <a:rPr lang="en-US" sz="2800" b="1" dirty="0" smtClean="0"/>
            </a:br>
            <a:r>
              <a:rPr lang="en-US" sz="2800" b="1" dirty="0" smtClean="0"/>
              <a:t>Project Type: Website based Application</a:t>
            </a:r>
            <a:endParaRPr lang="en-US" sz="2800" dirty="0"/>
          </a:p>
        </p:txBody>
      </p:sp>
      <p:sp>
        <p:nvSpPr>
          <p:cNvPr id="3" name="Content Placeholder 2"/>
          <p:cNvSpPr>
            <a:spLocks noGrp="1"/>
          </p:cNvSpPr>
          <p:nvPr>
            <p:ph idx="1"/>
          </p:nvPr>
        </p:nvSpPr>
        <p:spPr>
          <a:xfrm>
            <a:off x="380847" y="4396987"/>
            <a:ext cx="8229600" cy="3512216"/>
          </a:xfrm>
        </p:spPr>
        <p:txBody>
          <a:bodyPr/>
          <a:lstStyle/>
          <a:p>
            <a:pPr marL="0" indent="0">
              <a:buNone/>
            </a:pPr>
            <a:r>
              <a:rPr lang="en-US" b="1" dirty="0" smtClean="0"/>
              <a:t>Project Members:</a:t>
            </a:r>
          </a:p>
          <a:p>
            <a:pPr>
              <a:buFont typeface="Wingdings" panose="05000000000000000000" pitchFamily="2" charset="2"/>
              <a:buChar char="§"/>
            </a:pPr>
            <a:r>
              <a:rPr lang="en-US" sz="2600" dirty="0" err="1" smtClean="0"/>
              <a:t>Mushfiqur</a:t>
            </a:r>
            <a:r>
              <a:rPr lang="en-US" sz="2600" dirty="0" smtClean="0"/>
              <a:t> Rashid Khan</a:t>
            </a:r>
            <a:endParaRPr lang="en-US" sz="2600" dirty="0" smtClean="0"/>
          </a:p>
          <a:p>
            <a:pPr marL="0" indent="0">
              <a:buNone/>
            </a:pPr>
            <a:r>
              <a:rPr lang="en-US" sz="2600" dirty="0"/>
              <a:t> </a:t>
            </a:r>
            <a:r>
              <a:rPr lang="en-US" sz="2600" dirty="0" smtClean="0"/>
              <a:t>    ID: </a:t>
            </a:r>
            <a:r>
              <a:rPr lang="en-US" sz="2600" dirty="0" smtClean="0"/>
              <a:t>15-01-04-086</a:t>
            </a:r>
            <a:endParaRPr lang="en-US" sz="2600" dirty="0" smtClean="0"/>
          </a:p>
          <a:p>
            <a:pPr>
              <a:buFont typeface="Wingdings" panose="05000000000000000000" pitchFamily="2" charset="2"/>
              <a:buChar char="§"/>
            </a:pPr>
            <a:r>
              <a:rPr lang="en-US" sz="2600" dirty="0" smtClean="0"/>
              <a:t>Anika Rahman </a:t>
            </a:r>
          </a:p>
          <a:p>
            <a:pPr marL="0" indent="0">
              <a:buNone/>
            </a:pPr>
            <a:r>
              <a:rPr lang="en-US" sz="2600" dirty="0" smtClean="0"/>
              <a:t>     ID</a:t>
            </a:r>
            <a:r>
              <a:rPr lang="en-US" sz="2600" smtClean="0"/>
              <a:t>: </a:t>
            </a:r>
            <a:r>
              <a:rPr lang="en-US" sz="2600" smtClean="0"/>
              <a:t>16-02-04-012</a:t>
            </a:r>
            <a:endParaRPr lang="en-US" dirty="0" smtClean="0"/>
          </a:p>
        </p:txBody>
      </p:sp>
      <p:sp>
        <p:nvSpPr>
          <p:cNvPr id="5" name="Slide Number Placeholder 4"/>
          <p:cNvSpPr>
            <a:spLocks noGrp="1"/>
          </p:cNvSpPr>
          <p:nvPr>
            <p:ph type="sldNum" sz="quarter" idx="12"/>
          </p:nvPr>
        </p:nvSpPr>
        <p:spPr/>
        <p:txBody>
          <a:bodyPr/>
          <a:lstStyle/>
          <a:p>
            <a:fld id="{B82CCC60-E8CD-4174-8B1A-7DF615B22EE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540" y="1606138"/>
            <a:ext cx="4286848" cy="2901396"/>
          </a:xfrm>
          <a:prstGeom prst="rect">
            <a:avLst/>
          </a:prstGeom>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About us(User </a:t>
            </a:r>
            <a:r>
              <a:rPr lang="en-US" dirty="0">
                <a:solidFill>
                  <a:srgbClr val="FFFF00"/>
                </a:solidFill>
              </a:rPr>
              <a:t>Panel)</a:t>
            </a:r>
          </a:p>
          <a:p>
            <a:pPr marL="0" indent="0">
              <a:buNone/>
            </a:pPr>
            <a:r>
              <a:rPr lang="en-US" sz="2400" dirty="0"/>
              <a:t>This feature </a:t>
            </a:r>
            <a:r>
              <a:rPr lang="en-US" sz="2400" dirty="0" smtClean="0"/>
              <a:t>provides </a:t>
            </a:r>
            <a:r>
              <a:rPr lang="en-US" sz="2400" dirty="0"/>
              <a:t>the detailed description of the </a:t>
            </a:r>
            <a:r>
              <a:rPr lang="en-US" sz="2400" dirty="0" smtClean="0"/>
              <a:t>contact information </a:t>
            </a:r>
            <a:r>
              <a:rPr lang="en-US" sz="2400" dirty="0"/>
              <a:t>of the hotel.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1" y="2390241"/>
            <a:ext cx="8906394" cy="4331233"/>
          </a:xfrm>
          <a:prstGeom prst="rect">
            <a:avLst/>
          </a:prstGeom>
        </p:spPr>
      </p:pic>
    </p:spTree>
    <p:extLst>
      <p:ext uri="{BB962C8B-B14F-4D97-AF65-F5344CB8AC3E}">
        <p14:creationId xmlns:p14="http://schemas.microsoft.com/office/powerpoint/2010/main" val="631871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82277"/>
            <a:ext cx="7024429" cy="763525"/>
          </a:xfrm>
        </p:spPr>
        <p:txBody>
          <a:bodyPr/>
          <a:lstStyle/>
          <a:p>
            <a:r>
              <a:rPr lang="en-US" dirty="0" smtClean="0"/>
              <a:t>Features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21</a:t>
            </a:fld>
            <a:endParaRPr lang="en-US"/>
          </a:p>
        </p:txBody>
      </p:sp>
      <p:sp>
        <p:nvSpPr>
          <p:cNvPr id="5" name="Rounded Rectangle 4"/>
          <p:cNvSpPr/>
          <p:nvPr/>
        </p:nvSpPr>
        <p:spPr>
          <a:xfrm>
            <a:off x="46946" y="2248619"/>
            <a:ext cx="2491520" cy="637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6" name="Rounded Rectangle 5"/>
          <p:cNvSpPr/>
          <p:nvPr/>
        </p:nvSpPr>
        <p:spPr>
          <a:xfrm>
            <a:off x="35073" y="3737248"/>
            <a:ext cx="2503392" cy="537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Update</a:t>
            </a:r>
            <a:endParaRPr lang="en-US" dirty="0"/>
          </a:p>
        </p:txBody>
      </p:sp>
      <p:sp>
        <p:nvSpPr>
          <p:cNvPr id="7" name="Rounded Rectangle 6"/>
          <p:cNvSpPr/>
          <p:nvPr/>
        </p:nvSpPr>
        <p:spPr>
          <a:xfrm>
            <a:off x="54421" y="4416769"/>
            <a:ext cx="2484044" cy="544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Update</a:t>
            </a:r>
            <a:endParaRPr lang="en-US" dirty="0"/>
          </a:p>
        </p:txBody>
      </p:sp>
      <p:sp>
        <p:nvSpPr>
          <p:cNvPr id="8" name="Rounded Rectangle 7"/>
          <p:cNvSpPr/>
          <p:nvPr/>
        </p:nvSpPr>
        <p:spPr>
          <a:xfrm>
            <a:off x="61343" y="5091021"/>
            <a:ext cx="2477122" cy="548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Booking</a:t>
            </a:r>
            <a:endParaRPr lang="en-US" dirty="0"/>
          </a:p>
        </p:txBody>
      </p:sp>
      <p:sp>
        <p:nvSpPr>
          <p:cNvPr id="9" name="Rounded Rectangle 8"/>
          <p:cNvSpPr/>
          <p:nvPr/>
        </p:nvSpPr>
        <p:spPr>
          <a:xfrm>
            <a:off x="46946" y="5804663"/>
            <a:ext cx="2491519" cy="611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Booking</a:t>
            </a:r>
            <a:endParaRPr lang="en-US" dirty="0"/>
          </a:p>
        </p:txBody>
      </p:sp>
      <p:sp>
        <p:nvSpPr>
          <p:cNvPr id="10" name="Rounded Rectangle 9"/>
          <p:cNvSpPr/>
          <p:nvPr/>
        </p:nvSpPr>
        <p:spPr>
          <a:xfrm>
            <a:off x="6787762" y="2659980"/>
            <a:ext cx="2315162" cy="640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Details</a:t>
            </a:r>
            <a:endParaRPr lang="en-US" dirty="0"/>
          </a:p>
        </p:txBody>
      </p:sp>
      <p:sp>
        <p:nvSpPr>
          <p:cNvPr id="11" name="Title 1"/>
          <p:cNvSpPr txBox="1">
            <a:spLocks/>
          </p:cNvSpPr>
          <p:nvPr/>
        </p:nvSpPr>
        <p:spPr>
          <a:xfrm>
            <a:off x="221798" y="854098"/>
            <a:ext cx="7024429" cy="7635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9E1D"/>
                </a:solidFill>
                <a:latin typeface="+mj-lt"/>
                <a:ea typeface="+mj-ea"/>
                <a:cs typeface="+mj-cs"/>
              </a:defRPr>
            </a:lvl1pPr>
          </a:lstStyle>
          <a:p>
            <a:r>
              <a:rPr lang="en-US" sz="3200" dirty="0" smtClean="0">
                <a:solidFill>
                  <a:srgbClr val="FFFF00"/>
                </a:solidFill>
              </a:rPr>
              <a:t>Admin Panel</a:t>
            </a:r>
            <a:endParaRPr lang="en-US" sz="3200" dirty="0">
              <a:solidFill>
                <a:srgbClr val="FFFF00"/>
              </a:solidFill>
            </a:endParaRPr>
          </a:p>
        </p:txBody>
      </p:sp>
      <p:sp>
        <p:nvSpPr>
          <p:cNvPr id="12" name="Rounded Rectangle 11"/>
          <p:cNvSpPr/>
          <p:nvPr/>
        </p:nvSpPr>
        <p:spPr>
          <a:xfrm>
            <a:off x="6806149" y="3418125"/>
            <a:ext cx="2264029" cy="638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Details</a:t>
            </a:r>
            <a:endParaRPr lang="en-US" dirty="0"/>
          </a:p>
        </p:txBody>
      </p:sp>
      <p:sp>
        <p:nvSpPr>
          <p:cNvPr id="13" name="Rounded Rectangle 12"/>
          <p:cNvSpPr/>
          <p:nvPr/>
        </p:nvSpPr>
        <p:spPr>
          <a:xfrm>
            <a:off x="35072" y="3035330"/>
            <a:ext cx="2503393" cy="549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 Login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708" y="1522192"/>
            <a:ext cx="4093162" cy="4960908"/>
          </a:xfrm>
          <a:prstGeom prst="rect">
            <a:avLst/>
          </a:prstGeom>
        </p:spPr>
      </p:pic>
      <p:sp>
        <p:nvSpPr>
          <p:cNvPr id="14" name="Rounded Rectangle 13"/>
          <p:cNvSpPr/>
          <p:nvPr/>
        </p:nvSpPr>
        <p:spPr>
          <a:xfrm>
            <a:off x="6802211" y="4164182"/>
            <a:ext cx="2264029" cy="66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Stuff Attendance</a:t>
            </a:r>
            <a:endParaRPr lang="en-US" dirty="0"/>
          </a:p>
        </p:txBody>
      </p:sp>
      <p:sp>
        <p:nvSpPr>
          <p:cNvPr id="15" name="Rounded Rectangle 14"/>
          <p:cNvSpPr/>
          <p:nvPr/>
        </p:nvSpPr>
        <p:spPr>
          <a:xfrm>
            <a:off x="6812349" y="5002940"/>
            <a:ext cx="2290575" cy="637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Employee</a:t>
            </a:r>
            <a:endParaRPr lang="en-US" dirty="0"/>
          </a:p>
        </p:txBody>
      </p:sp>
      <p:sp>
        <p:nvSpPr>
          <p:cNvPr id="16" name="Rounded Rectangle 15"/>
          <p:cNvSpPr/>
          <p:nvPr/>
        </p:nvSpPr>
        <p:spPr>
          <a:xfrm>
            <a:off x="6812349" y="5719346"/>
            <a:ext cx="2264029" cy="637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Employee Details</a:t>
            </a:r>
            <a:endParaRPr lang="en-US" dirty="0"/>
          </a:p>
        </p:txBody>
      </p:sp>
    </p:spTree>
    <p:extLst>
      <p:ext uri="{BB962C8B-B14F-4D97-AF65-F5344CB8AC3E}">
        <p14:creationId xmlns:p14="http://schemas.microsoft.com/office/powerpoint/2010/main" val="102518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Home(Admin Panel)</a:t>
            </a:r>
          </a:p>
          <a:p>
            <a:pPr marL="0" indent="0">
              <a:buNone/>
            </a:pPr>
            <a:r>
              <a:rPr lang="en-US" sz="2400" dirty="0" smtClean="0"/>
              <a:t>This is the homepage for the admin of this hotel.</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86" y="2039855"/>
            <a:ext cx="8722353" cy="4443245"/>
          </a:xfrm>
          <a:prstGeom prst="rect">
            <a:avLst/>
          </a:prstGeom>
        </p:spPr>
      </p:pic>
    </p:spTree>
    <p:extLst>
      <p:ext uri="{BB962C8B-B14F-4D97-AF65-F5344CB8AC3E}">
        <p14:creationId xmlns:p14="http://schemas.microsoft.com/office/powerpoint/2010/main" val="1859581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Admin Login(Admin Panel)</a:t>
            </a:r>
          </a:p>
          <a:p>
            <a:pPr marL="0" indent="0">
              <a:buNone/>
            </a:pPr>
            <a:r>
              <a:rPr lang="en-US" sz="2400" dirty="0" smtClean="0"/>
              <a:t>The admin must log in if he has an account. If there is no account, he must create it.</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9" y="2360065"/>
            <a:ext cx="8975176" cy="4361409"/>
          </a:xfrm>
          <a:prstGeom prst="rect">
            <a:avLst/>
          </a:prstGeom>
        </p:spPr>
      </p:pic>
    </p:spTree>
    <p:extLst>
      <p:ext uri="{BB962C8B-B14F-4D97-AF65-F5344CB8AC3E}">
        <p14:creationId xmlns:p14="http://schemas.microsoft.com/office/powerpoint/2010/main" val="253080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 Update(Admin </a:t>
            </a:r>
            <a:r>
              <a:rPr lang="en-US" dirty="0">
                <a:solidFill>
                  <a:srgbClr val="FFFF00"/>
                </a:solidFill>
              </a:rPr>
              <a:t>Panel)</a:t>
            </a:r>
          </a:p>
          <a:p>
            <a:pPr marL="0" indent="0">
              <a:buNone/>
            </a:pPr>
            <a:r>
              <a:rPr lang="en-US" sz="2400" dirty="0"/>
              <a:t>This feature describes the detailed description </a:t>
            </a:r>
            <a:r>
              <a:rPr lang="en-US" sz="2400" dirty="0" smtClean="0"/>
              <a:t>to update information of the rooms by the admin </a:t>
            </a:r>
            <a:r>
              <a:rPr lang="en-US" sz="2400" dirty="0"/>
              <a:t>of the hotel. </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85" y="2275925"/>
            <a:ext cx="8877860" cy="4445549"/>
          </a:xfrm>
          <a:prstGeom prst="rect">
            <a:avLst/>
          </a:prstGeom>
        </p:spPr>
      </p:pic>
    </p:spTree>
    <p:extLst>
      <p:ext uri="{BB962C8B-B14F-4D97-AF65-F5344CB8AC3E}">
        <p14:creationId xmlns:p14="http://schemas.microsoft.com/office/powerpoint/2010/main" val="4250863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Room Update(Admin 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25</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Rooms</a:t>
            </a:r>
            <a:endParaRPr lang="en-US" dirty="0"/>
          </a:p>
        </p:txBody>
      </p:sp>
      <p:cxnSp>
        <p:nvCxnSpPr>
          <p:cNvPr id="6" name="Straight Arrow Connector 5"/>
          <p:cNvCxnSpPr>
            <a:stCxn id="5" idx="7"/>
            <a:endCxn id="8" idx="1"/>
          </p:cNvCxnSpPr>
          <p:nvPr/>
        </p:nvCxnSpPr>
        <p:spPr>
          <a:xfrm flipV="1">
            <a:off x="2691715" y="3087203"/>
            <a:ext cx="2177625" cy="92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p:cNvCxnSpPr>
          <p:nvPr/>
        </p:nvCxnSpPr>
        <p:spPr>
          <a:xfrm>
            <a:off x="2691715" y="4769137"/>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69340" y="2629088"/>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types</a:t>
            </a:r>
            <a:endParaRPr lang="en-US" dirty="0"/>
          </a:p>
        </p:txBody>
      </p:sp>
      <p:sp>
        <p:nvSpPr>
          <p:cNvPr id="9" name="Rounded Rectangle 8"/>
          <p:cNvSpPr/>
          <p:nvPr/>
        </p:nvSpPr>
        <p:spPr>
          <a:xfrm>
            <a:off x="4881985" y="5109653"/>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Prices</a:t>
            </a:r>
            <a:endParaRPr lang="en-US" dirty="0"/>
          </a:p>
        </p:txBody>
      </p:sp>
      <p:cxnSp>
        <p:nvCxnSpPr>
          <p:cNvPr id="10" name="Straight Arrow Connector 9"/>
          <p:cNvCxnSpPr>
            <a:stCxn id="5" idx="6"/>
          </p:cNvCxnSpPr>
          <p:nvPr/>
        </p:nvCxnSpPr>
        <p:spPr>
          <a:xfrm>
            <a:off x="3049525" y="4391212"/>
            <a:ext cx="1832460" cy="1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69340" y="3777936"/>
            <a:ext cx="2443280" cy="912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Status</a:t>
            </a:r>
            <a:endParaRPr lang="en-US" dirty="0"/>
          </a:p>
        </p:txBody>
      </p:sp>
      <p:cxnSp>
        <p:nvCxnSpPr>
          <p:cNvPr id="13" name="Straight Arrow Connector 12"/>
          <p:cNvCxnSpPr/>
          <p:nvPr/>
        </p:nvCxnSpPr>
        <p:spPr>
          <a:xfrm flipV="1">
            <a:off x="2288286" y="2046649"/>
            <a:ext cx="2593699" cy="182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70560" y="1428097"/>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No</a:t>
            </a:r>
            <a:endParaRPr lang="en-US" dirty="0"/>
          </a:p>
        </p:txBody>
      </p:sp>
    </p:spTree>
    <p:extLst>
      <p:ext uri="{BB962C8B-B14F-4D97-AF65-F5344CB8AC3E}">
        <p14:creationId xmlns:p14="http://schemas.microsoft.com/office/powerpoint/2010/main" val="2997944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Update(Admin </a:t>
            </a:r>
            <a:r>
              <a:rPr lang="en-US" dirty="0">
                <a:solidFill>
                  <a:srgbClr val="FFFF00"/>
                </a:solidFill>
              </a:rPr>
              <a:t>Panel)</a:t>
            </a:r>
          </a:p>
          <a:p>
            <a:pPr marL="0" indent="0">
              <a:buNone/>
            </a:pPr>
            <a:r>
              <a:rPr lang="en-US" sz="2400" dirty="0"/>
              <a:t>This feature describes the detailed description </a:t>
            </a:r>
            <a:r>
              <a:rPr lang="en-US" sz="2400" dirty="0" smtClean="0"/>
              <a:t>to update information of the meetings by the admin </a:t>
            </a:r>
            <a:r>
              <a:rPr lang="en-US" sz="2400" dirty="0"/>
              <a:t>of the hotel. </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5" y="2275925"/>
            <a:ext cx="8856890" cy="4445549"/>
          </a:xfrm>
          <a:prstGeom prst="rect">
            <a:avLst/>
          </a:prstGeom>
        </p:spPr>
      </p:pic>
    </p:spTree>
    <p:extLst>
      <p:ext uri="{BB962C8B-B14F-4D97-AF65-F5344CB8AC3E}">
        <p14:creationId xmlns:p14="http://schemas.microsoft.com/office/powerpoint/2010/main" val="384572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a:t>
            </a:r>
            <a:r>
              <a:rPr lang="en-US" dirty="0">
                <a:solidFill>
                  <a:srgbClr val="FFFF00"/>
                </a:solidFill>
              </a:rPr>
              <a:t>Update(Admin 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27</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Meetings</a:t>
            </a:r>
            <a:endParaRPr lang="en-US" dirty="0"/>
          </a:p>
        </p:txBody>
      </p:sp>
      <p:cxnSp>
        <p:nvCxnSpPr>
          <p:cNvPr id="6" name="Straight Arrow Connector 5"/>
          <p:cNvCxnSpPr>
            <a:stCxn id="5" idx="7"/>
            <a:endCxn id="8" idx="1"/>
          </p:cNvCxnSpPr>
          <p:nvPr/>
        </p:nvCxnSpPr>
        <p:spPr>
          <a:xfrm flipV="1">
            <a:off x="2691715" y="3087203"/>
            <a:ext cx="2177625" cy="92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p:cNvCxnSpPr>
          <p:nvPr/>
        </p:nvCxnSpPr>
        <p:spPr>
          <a:xfrm>
            <a:off x="2691715" y="4769137"/>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69340" y="2629088"/>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Room types</a:t>
            </a:r>
            <a:endParaRPr lang="en-US" dirty="0"/>
          </a:p>
        </p:txBody>
      </p:sp>
      <p:sp>
        <p:nvSpPr>
          <p:cNvPr id="9" name="Rounded Rectangle 8"/>
          <p:cNvSpPr/>
          <p:nvPr/>
        </p:nvSpPr>
        <p:spPr>
          <a:xfrm>
            <a:off x="4881985" y="5109653"/>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Prices</a:t>
            </a:r>
            <a:endParaRPr lang="en-US" dirty="0"/>
          </a:p>
        </p:txBody>
      </p:sp>
      <p:cxnSp>
        <p:nvCxnSpPr>
          <p:cNvPr id="10" name="Straight Arrow Connector 9"/>
          <p:cNvCxnSpPr>
            <a:stCxn id="5" idx="6"/>
          </p:cNvCxnSpPr>
          <p:nvPr/>
        </p:nvCxnSpPr>
        <p:spPr>
          <a:xfrm>
            <a:off x="3049525" y="4391212"/>
            <a:ext cx="1832460" cy="1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69340" y="3777936"/>
            <a:ext cx="2443280" cy="912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Status</a:t>
            </a:r>
            <a:endParaRPr lang="en-US" dirty="0"/>
          </a:p>
        </p:txBody>
      </p:sp>
      <p:cxnSp>
        <p:nvCxnSpPr>
          <p:cNvPr id="13" name="Straight Arrow Connector 12"/>
          <p:cNvCxnSpPr/>
          <p:nvPr/>
        </p:nvCxnSpPr>
        <p:spPr>
          <a:xfrm flipV="1">
            <a:off x="2288286" y="2046649"/>
            <a:ext cx="2593699" cy="182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70560" y="1428097"/>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Room No</a:t>
            </a:r>
            <a:endParaRPr lang="en-US" dirty="0"/>
          </a:p>
        </p:txBody>
      </p:sp>
    </p:spTree>
    <p:extLst>
      <p:ext uri="{BB962C8B-B14F-4D97-AF65-F5344CB8AC3E}">
        <p14:creationId xmlns:p14="http://schemas.microsoft.com/office/powerpoint/2010/main" val="32224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 Details(Admin </a:t>
            </a:r>
            <a:r>
              <a:rPr lang="en-US" dirty="0">
                <a:solidFill>
                  <a:srgbClr val="FFFF00"/>
                </a:solidFill>
              </a:rPr>
              <a:t>Panel)</a:t>
            </a:r>
          </a:p>
          <a:p>
            <a:pPr marL="0" indent="0">
              <a:buNone/>
            </a:pPr>
            <a:r>
              <a:rPr lang="en-US" sz="2400" dirty="0"/>
              <a:t>This feature describes the detailed description </a:t>
            </a:r>
            <a:r>
              <a:rPr lang="en-US" sz="2400" dirty="0" smtClean="0"/>
              <a:t>the updated information of the rooms. Admin also can know the status of the room. If any guest checks out, then admin clicks on ‘Check Out’ and status will change into ‘Available’.</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77" y="3123589"/>
            <a:ext cx="8896868" cy="3597885"/>
          </a:xfrm>
          <a:prstGeom prst="rect">
            <a:avLst/>
          </a:prstGeom>
        </p:spPr>
      </p:pic>
    </p:spTree>
    <p:extLst>
      <p:ext uri="{BB962C8B-B14F-4D97-AF65-F5344CB8AC3E}">
        <p14:creationId xmlns:p14="http://schemas.microsoft.com/office/powerpoint/2010/main" val="349588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 Details(Admin </a:t>
            </a:r>
            <a:r>
              <a:rPr lang="en-US" dirty="0">
                <a:solidFill>
                  <a:srgbClr val="FFFF00"/>
                </a:solidFill>
              </a:rPr>
              <a:t>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29</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Details</a:t>
            </a:r>
            <a:endParaRPr lang="en-US" dirty="0"/>
          </a:p>
        </p:txBody>
      </p:sp>
      <p:cxnSp>
        <p:nvCxnSpPr>
          <p:cNvPr id="6" name="Straight Arrow Connector 5"/>
          <p:cNvCxnSpPr>
            <a:stCxn id="5" idx="7"/>
            <a:endCxn id="8" idx="1"/>
          </p:cNvCxnSpPr>
          <p:nvPr/>
        </p:nvCxnSpPr>
        <p:spPr>
          <a:xfrm flipV="1">
            <a:off x="2691715" y="3935462"/>
            <a:ext cx="2136377" cy="7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a:endCxn id="9" idx="1"/>
          </p:cNvCxnSpPr>
          <p:nvPr/>
        </p:nvCxnSpPr>
        <p:spPr>
          <a:xfrm>
            <a:off x="2691715" y="4769137"/>
            <a:ext cx="2190270" cy="78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28092" y="3631422"/>
            <a:ext cx="2443280" cy="608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types</a:t>
            </a:r>
            <a:endParaRPr lang="en-US" dirty="0"/>
          </a:p>
        </p:txBody>
      </p:sp>
      <p:sp>
        <p:nvSpPr>
          <p:cNvPr id="9" name="Rounded Rectangle 8"/>
          <p:cNvSpPr/>
          <p:nvPr/>
        </p:nvSpPr>
        <p:spPr>
          <a:xfrm>
            <a:off x="4881985" y="5244998"/>
            <a:ext cx="2443280" cy="61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Prices</a:t>
            </a:r>
            <a:endParaRPr lang="en-US" dirty="0"/>
          </a:p>
        </p:txBody>
      </p:sp>
      <p:cxnSp>
        <p:nvCxnSpPr>
          <p:cNvPr id="10" name="Straight Arrow Connector 9"/>
          <p:cNvCxnSpPr>
            <a:stCxn id="5" idx="6"/>
            <a:endCxn id="11" idx="1"/>
          </p:cNvCxnSpPr>
          <p:nvPr/>
        </p:nvCxnSpPr>
        <p:spPr>
          <a:xfrm>
            <a:off x="3049525" y="4391212"/>
            <a:ext cx="1778567" cy="363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28092" y="4400613"/>
            <a:ext cx="2443280" cy="707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Status</a:t>
            </a:r>
            <a:endParaRPr lang="en-US" dirty="0"/>
          </a:p>
        </p:txBody>
      </p:sp>
      <p:cxnSp>
        <p:nvCxnSpPr>
          <p:cNvPr id="13" name="Straight Arrow Connector 12"/>
          <p:cNvCxnSpPr>
            <a:endCxn id="27" idx="1"/>
          </p:cNvCxnSpPr>
          <p:nvPr/>
        </p:nvCxnSpPr>
        <p:spPr>
          <a:xfrm flipV="1">
            <a:off x="2288286" y="2314792"/>
            <a:ext cx="2554423" cy="1552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28092" y="2791211"/>
            <a:ext cx="2443280" cy="729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No</a:t>
            </a:r>
            <a:endParaRPr lang="en-US" dirty="0"/>
          </a:p>
        </p:txBody>
      </p:sp>
      <p:sp>
        <p:nvSpPr>
          <p:cNvPr id="15" name="Rounded Rectangle 14"/>
          <p:cNvSpPr/>
          <p:nvPr/>
        </p:nvSpPr>
        <p:spPr>
          <a:xfrm>
            <a:off x="4869340" y="6003904"/>
            <a:ext cx="2443280" cy="614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Option</a:t>
            </a:r>
            <a:endParaRPr lang="en-US" dirty="0"/>
          </a:p>
        </p:txBody>
      </p:sp>
      <p:cxnSp>
        <p:nvCxnSpPr>
          <p:cNvPr id="18" name="Straight Arrow Connector 17"/>
          <p:cNvCxnSpPr>
            <a:endCxn id="15" idx="1"/>
          </p:cNvCxnSpPr>
          <p:nvPr/>
        </p:nvCxnSpPr>
        <p:spPr>
          <a:xfrm>
            <a:off x="2288286" y="4707970"/>
            <a:ext cx="2581054" cy="160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842709" y="1950102"/>
            <a:ext cx="2443280" cy="729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RID No</a:t>
            </a:r>
            <a:endParaRPr lang="en-US" dirty="0"/>
          </a:p>
        </p:txBody>
      </p:sp>
      <p:cxnSp>
        <p:nvCxnSpPr>
          <p:cNvPr id="29" name="Straight Arrow Connector 28"/>
          <p:cNvCxnSpPr>
            <a:endCxn id="22" idx="1"/>
          </p:cNvCxnSpPr>
          <p:nvPr/>
        </p:nvCxnSpPr>
        <p:spPr>
          <a:xfrm flipV="1">
            <a:off x="2440686" y="3155901"/>
            <a:ext cx="2387406" cy="864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63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44796" y="222195"/>
            <a:ext cx="7024429" cy="763525"/>
          </a:xfrm>
        </p:spPr>
        <p:txBody>
          <a:bodyPr/>
          <a:lstStyle/>
          <a:p>
            <a:pPr algn="l"/>
            <a:r>
              <a:rPr lang="en-US" b="1" dirty="0" smtClean="0"/>
              <a:t>Overview</a:t>
            </a:r>
            <a:endParaRPr lang="en-US" b="1" dirty="0"/>
          </a:p>
        </p:txBody>
      </p:sp>
      <p:sp>
        <p:nvSpPr>
          <p:cNvPr id="3" name="Slide Number Placeholder 2"/>
          <p:cNvSpPr>
            <a:spLocks noGrp="1"/>
          </p:cNvSpPr>
          <p:nvPr>
            <p:ph type="sldNum" sz="quarter" idx="12"/>
          </p:nvPr>
        </p:nvSpPr>
        <p:spPr/>
        <p:txBody>
          <a:bodyPr/>
          <a:lstStyle/>
          <a:p>
            <a:fld id="{B82CCC60-E8CD-4174-8B1A-7DF615B22EEF}" type="slidenum">
              <a:rPr lang="en-US" smtClean="0"/>
              <a:pPr/>
              <a:t>3</a:t>
            </a:fld>
            <a:endParaRPr lang="en-US"/>
          </a:p>
        </p:txBody>
      </p:sp>
      <p:sp>
        <p:nvSpPr>
          <p:cNvPr id="13" name="Rounded Rectangle 12"/>
          <p:cNvSpPr/>
          <p:nvPr/>
        </p:nvSpPr>
        <p:spPr>
          <a:xfrm>
            <a:off x="1244796" y="1404871"/>
            <a:ext cx="7602944"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 5-star hotel management system</a:t>
            </a:r>
            <a:endParaRPr lang="en-US" dirty="0">
              <a:solidFill>
                <a:schemeClr val="bg1"/>
              </a:solidFill>
            </a:endParaRPr>
          </a:p>
        </p:txBody>
      </p:sp>
      <p:sp>
        <p:nvSpPr>
          <p:cNvPr id="21" name="Rounded Rectangle 20"/>
          <p:cNvSpPr/>
          <p:nvPr/>
        </p:nvSpPr>
        <p:spPr>
          <a:xfrm>
            <a:off x="1244796" y="2193568"/>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Two panels are available, User panel and Admin panel </a:t>
            </a:r>
            <a:endParaRPr lang="en-US" dirty="0">
              <a:solidFill>
                <a:schemeClr val="bg1"/>
              </a:solidFill>
            </a:endParaRPr>
          </a:p>
        </p:txBody>
      </p:sp>
      <p:sp>
        <p:nvSpPr>
          <p:cNvPr id="22" name="Rounded Rectangle 21"/>
          <p:cNvSpPr/>
          <p:nvPr/>
        </p:nvSpPr>
        <p:spPr>
          <a:xfrm>
            <a:off x="1244796" y="2970885"/>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Users can visit the website to know the basic information</a:t>
            </a:r>
            <a:endParaRPr lang="en-US" dirty="0"/>
          </a:p>
        </p:txBody>
      </p:sp>
      <p:sp>
        <p:nvSpPr>
          <p:cNvPr id="23" name="Rounded Rectangle 22"/>
          <p:cNvSpPr/>
          <p:nvPr/>
        </p:nvSpPr>
        <p:spPr>
          <a:xfrm>
            <a:off x="1244796" y="3781766"/>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Admins can update information when it is necessary  </a:t>
            </a:r>
            <a:endParaRPr lang="en-US" dirty="0"/>
          </a:p>
        </p:txBody>
      </p:sp>
      <p:sp>
        <p:nvSpPr>
          <p:cNvPr id="24" name="Rounded Rectangle 23"/>
          <p:cNvSpPr/>
          <p:nvPr/>
        </p:nvSpPr>
        <p:spPr>
          <a:xfrm>
            <a:off x="1228922" y="4562478"/>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Lots of beautiful pictures are available in the gallery</a:t>
            </a:r>
            <a:endParaRPr lang="en-US" dirty="0"/>
          </a:p>
        </p:txBody>
      </p:sp>
      <p:sp>
        <p:nvSpPr>
          <p:cNvPr id="25" name="Rounded Rectangle 24"/>
          <p:cNvSpPr/>
          <p:nvPr/>
        </p:nvSpPr>
        <p:spPr>
          <a:xfrm>
            <a:off x="1213171" y="5388695"/>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Users can book the rooms when they want to stay here</a:t>
            </a:r>
            <a:endParaRPr lang="en-US" dirty="0"/>
          </a:p>
        </p:txBody>
      </p:sp>
      <p:sp>
        <p:nvSpPr>
          <p:cNvPr id="26" name="Rounded Rectangle 25"/>
          <p:cNvSpPr/>
          <p:nvPr/>
        </p:nvSpPr>
        <p:spPr>
          <a:xfrm>
            <a:off x="1213172" y="6193510"/>
            <a:ext cx="759103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Beautiful dining and meeting rooms are available </a:t>
            </a:r>
            <a:endParaRPr lang="en-US" dirty="0"/>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Details(Admin </a:t>
            </a:r>
            <a:r>
              <a:rPr lang="en-US" dirty="0">
                <a:solidFill>
                  <a:srgbClr val="FFFF00"/>
                </a:solidFill>
              </a:rPr>
              <a:t>Panel)</a:t>
            </a:r>
          </a:p>
          <a:p>
            <a:pPr marL="0" indent="0">
              <a:buNone/>
            </a:pPr>
            <a:r>
              <a:rPr lang="en-US" sz="2400" dirty="0"/>
              <a:t>This feature describes </a:t>
            </a:r>
            <a:r>
              <a:rPr lang="en-US" sz="2400" dirty="0" smtClean="0"/>
              <a:t>the updated information of the meetings/events by the admin </a:t>
            </a:r>
            <a:r>
              <a:rPr lang="en-US" sz="2400" dirty="0"/>
              <a:t>of the hotel. </a:t>
            </a:r>
            <a:r>
              <a:rPr lang="en-US" sz="2400" dirty="0" smtClean="0"/>
              <a:t>Check Out feature is also available here.</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2" y="2294825"/>
            <a:ext cx="9002318" cy="4433577"/>
          </a:xfrm>
          <a:prstGeom prst="rect">
            <a:avLst/>
          </a:prstGeom>
        </p:spPr>
      </p:pic>
    </p:spTree>
    <p:extLst>
      <p:ext uri="{BB962C8B-B14F-4D97-AF65-F5344CB8AC3E}">
        <p14:creationId xmlns:p14="http://schemas.microsoft.com/office/powerpoint/2010/main" val="1475616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Details(Admin </a:t>
            </a:r>
            <a:r>
              <a:rPr lang="en-US" dirty="0">
                <a:solidFill>
                  <a:srgbClr val="FFFF00"/>
                </a:solidFill>
              </a:rPr>
              <a:t>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31</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Details</a:t>
            </a:r>
            <a:endParaRPr lang="en-US" dirty="0"/>
          </a:p>
        </p:txBody>
      </p:sp>
      <p:cxnSp>
        <p:nvCxnSpPr>
          <p:cNvPr id="6" name="Straight Arrow Connector 5"/>
          <p:cNvCxnSpPr>
            <a:stCxn id="5" idx="7"/>
            <a:endCxn id="8" idx="1"/>
          </p:cNvCxnSpPr>
          <p:nvPr/>
        </p:nvCxnSpPr>
        <p:spPr>
          <a:xfrm>
            <a:off x="2691715" y="4013286"/>
            <a:ext cx="2191185" cy="5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a:endCxn id="9" idx="1"/>
          </p:cNvCxnSpPr>
          <p:nvPr/>
        </p:nvCxnSpPr>
        <p:spPr>
          <a:xfrm>
            <a:off x="2691715" y="4769137"/>
            <a:ext cx="2190270" cy="78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82900" y="3769968"/>
            <a:ext cx="2443280" cy="591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Meeting </a:t>
            </a:r>
            <a:r>
              <a:rPr lang="en-US" dirty="0" smtClean="0"/>
              <a:t>Room types</a:t>
            </a:r>
            <a:endParaRPr lang="en-US" dirty="0"/>
          </a:p>
        </p:txBody>
      </p:sp>
      <p:sp>
        <p:nvSpPr>
          <p:cNvPr id="9" name="Rounded Rectangle 8"/>
          <p:cNvSpPr/>
          <p:nvPr/>
        </p:nvSpPr>
        <p:spPr>
          <a:xfrm>
            <a:off x="4881985" y="5244998"/>
            <a:ext cx="2443280" cy="61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Prices</a:t>
            </a:r>
            <a:endParaRPr lang="en-US" dirty="0"/>
          </a:p>
        </p:txBody>
      </p:sp>
      <p:cxnSp>
        <p:nvCxnSpPr>
          <p:cNvPr id="10" name="Straight Arrow Connector 9"/>
          <p:cNvCxnSpPr>
            <a:stCxn id="5" idx="6"/>
            <a:endCxn id="11" idx="1"/>
          </p:cNvCxnSpPr>
          <p:nvPr/>
        </p:nvCxnSpPr>
        <p:spPr>
          <a:xfrm>
            <a:off x="3049525" y="4391212"/>
            <a:ext cx="1832459" cy="416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81984" y="4529757"/>
            <a:ext cx="2419231" cy="55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Status</a:t>
            </a:r>
            <a:endParaRPr lang="en-US" dirty="0"/>
          </a:p>
        </p:txBody>
      </p:sp>
      <p:cxnSp>
        <p:nvCxnSpPr>
          <p:cNvPr id="13" name="Straight Arrow Connector 12"/>
          <p:cNvCxnSpPr>
            <a:endCxn id="27" idx="1"/>
          </p:cNvCxnSpPr>
          <p:nvPr/>
        </p:nvCxnSpPr>
        <p:spPr>
          <a:xfrm flipV="1">
            <a:off x="2300931" y="3246754"/>
            <a:ext cx="2581054" cy="789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869340" y="6003904"/>
            <a:ext cx="2443280" cy="614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Option</a:t>
            </a:r>
            <a:endParaRPr lang="en-US" dirty="0"/>
          </a:p>
        </p:txBody>
      </p:sp>
      <p:cxnSp>
        <p:nvCxnSpPr>
          <p:cNvPr id="18" name="Straight Arrow Connector 17"/>
          <p:cNvCxnSpPr>
            <a:endCxn id="15" idx="1"/>
          </p:cNvCxnSpPr>
          <p:nvPr/>
        </p:nvCxnSpPr>
        <p:spPr>
          <a:xfrm>
            <a:off x="2288286" y="4707970"/>
            <a:ext cx="2581054" cy="160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881985" y="2986945"/>
            <a:ext cx="2443280" cy="519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RID No</a:t>
            </a:r>
            <a:endParaRPr lang="en-US" dirty="0"/>
          </a:p>
        </p:txBody>
      </p:sp>
    </p:spTree>
    <p:extLst>
      <p:ext uri="{BB962C8B-B14F-4D97-AF65-F5344CB8AC3E}">
        <p14:creationId xmlns:p14="http://schemas.microsoft.com/office/powerpoint/2010/main" val="137799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 Booking(Admin </a:t>
            </a:r>
            <a:r>
              <a:rPr lang="en-US" dirty="0">
                <a:solidFill>
                  <a:srgbClr val="FFFF00"/>
                </a:solidFill>
              </a:rPr>
              <a:t>Panel)</a:t>
            </a:r>
          </a:p>
          <a:p>
            <a:pPr marL="0" indent="0">
              <a:buNone/>
            </a:pPr>
            <a:r>
              <a:rPr lang="en-US" sz="2400" dirty="0"/>
              <a:t>This feature describes the detailed </a:t>
            </a:r>
            <a:r>
              <a:rPr lang="en-US" sz="2400" dirty="0" smtClean="0"/>
              <a:t>description of </a:t>
            </a:r>
            <a:r>
              <a:rPr lang="en-US" sz="2400" dirty="0"/>
              <a:t>guests who has booked </a:t>
            </a:r>
            <a:r>
              <a:rPr lang="en-US" sz="2400" dirty="0" smtClean="0"/>
              <a:t>rooms at </a:t>
            </a:r>
            <a:r>
              <a:rPr lang="en-US" sz="2400" dirty="0"/>
              <a:t>the hotel.</a:t>
            </a:r>
          </a:p>
          <a:p>
            <a:pPr marL="0" indent="0">
              <a:buNone/>
            </a:pPr>
            <a:endParaRPr lang="en-US" sz="2400" dirty="0" smtClean="0"/>
          </a:p>
        </p:txBody>
      </p:sp>
      <p:sp>
        <p:nvSpPr>
          <p:cNvPr id="4" name="Slide Number Placeholder 3"/>
          <p:cNvSpPr>
            <a:spLocks noGrp="1"/>
          </p:cNvSpPr>
          <p:nvPr>
            <p:ph type="sldNum" sz="quarter" idx="12"/>
          </p:nvPr>
        </p:nvSpPr>
        <p:spPr/>
        <p:txBody>
          <a:bodyPr/>
          <a:lstStyle/>
          <a:p>
            <a:fld id="{B82CCC60-E8CD-4174-8B1A-7DF615B22EEF}" type="slidenum">
              <a:rPr lang="en-US" smtClean="0"/>
              <a:pPr/>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5" y="2360065"/>
            <a:ext cx="8856889" cy="4123035"/>
          </a:xfrm>
          <a:prstGeom prst="rect">
            <a:avLst/>
          </a:prstGeom>
        </p:spPr>
      </p:pic>
    </p:spTree>
    <p:extLst>
      <p:ext uri="{BB962C8B-B14F-4D97-AF65-F5344CB8AC3E}">
        <p14:creationId xmlns:p14="http://schemas.microsoft.com/office/powerpoint/2010/main" val="144165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Room Booking(Admin </a:t>
            </a:r>
            <a:r>
              <a:rPr lang="en-US" dirty="0">
                <a:solidFill>
                  <a:srgbClr val="FFFF00"/>
                </a:solidFill>
              </a:rPr>
              <a:t>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33</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Bookings</a:t>
            </a:r>
            <a:endParaRPr lang="en-US" dirty="0"/>
          </a:p>
        </p:txBody>
      </p:sp>
      <p:cxnSp>
        <p:nvCxnSpPr>
          <p:cNvPr id="6" name="Straight Arrow Connector 5"/>
          <p:cNvCxnSpPr>
            <a:stCxn id="5" idx="7"/>
            <a:endCxn id="8" idx="1"/>
          </p:cNvCxnSpPr>
          <p:nvPr/>
        </p:nvCxnSpPr>
        <p:spPr>
          <a:xfrm flipV="1">
            <a:off x="2691715" y="3087203"/>
            <a:ext cx="2177625" cy="92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p:cNvCxnSpPr>
          <p:nvPr/>
        </p:nvCxnSpPr>
        <p:spPr>
          <a:xfrm>
            <a:off x="2691715" y="4769137"/>
            <a:ext cx="2190270" cy="70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69340" y="2629088"/>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No</a:t>
            </a:r>
            <a:endParaRPr lang="en-US" dirty="0"/>
          </a:p>
        </p:txBody>
      </p:sp>
      <p:sp>
        <p:nvSpPr>
          <p:cNvPr id="9" name="Rounded Rectangle 8"/>
          <p:cNvSpPr/>
          <p:nvPr/>
        </p:nvSpPr>
        <p:spPr>
          <a:xfrm>
            <a:off x="4881985" y="5109653"/>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Availability</a:t>
            </a:r>
            <a:endParaRPr lang="en-US" dirty="0"/>
          </a:p>
        </p:txBody>
      </p:sp>
      <p:cxnSp>
        <p:nvCxnSpPr>
          <p:cNvPr id="10" name="Straight Arrow Connector 9"/>
          <p:cNvCxnSpPr>
            <a:stCxn id="5" idx="6"/>
          </p:cNvCxnSpPr>
          <p:nvPr/>
        </p:nvCxnSpPr>
        <p:spPr>
          <a:xfrm>
            <a:off x="3049525" y="4391212"/>
            <a:ext cx="1832460" cy="1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69340" y="3777936"/>
            <a:ext cx="2443280" cy="912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 Type</a:t>
            </a:r>
            <a:endParaRPr lang="en-US" dirty="0"/>
          </a:p>
        </p:txBody>
      </p:sp>
      <p:cxnSp>
        <p:nvCxnSpPr>
          <p:cNvPr id="13" name="Straight Arrow Connector 12"/>
          <p:cNvCxnSpPr/>
          <p:nvPr/>
        </p:nvCxnSpPr>
        <p:spPr>
          <a:xfrm flipV="1">
            <a:off x="2288286" y="2046649"/>
            <a:ext cx="2593699" cy="1821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70560" y="1428097"/>
            <a:ext cx="2443280" cy="916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in Date</a:t>
            </a:r>
            <a:endParaRPr lang="en-US" dirty="0"/>
          </a:p>
        </p:txBody>
      </p:sp>
    </p:spTree>
    <p:extLst>
      <p:ext uri="{BB962C8B-B14F-4D97-AF65-F5344CB8AC3E}">
        <p14:creationId xmlns:p14="http://schemas.microsoft.com/office/powerpoint/2010/main" val="153716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Booking(Admin </a:t>
            </a:r>
            <a:r>
              <a:rPr lang="en-US" dirty="0">
                <a:solidFill>
                  <a:srgbClr val="FFFF00"/>
                </a:solidFill>
              </a:rPr>
              <a:t>Panel)</a:t>
            </a:r>
          </a:p>
          <a:p>
            <a:pPr marL="0" indent="0">
              <a:buNone/>
            </a:pPr>
            <a:r>
              <a:rPr lang="en-US" sz="2400" dirty="0"/>
              <a:t>This feature describes the detailed description of guests who </a:t>
            </a:r>
            <a:r>
              <a:rPr lang="en-US" sz="2400" dirty="0" smtClean="0"/>
              <a:t>has booked Meeting/Event room(s) at </a:t>
            </a:r>
            <a:r>
              <a:rPr lang="en-US" sz="2400" dirty="0"/>
              <a:t>the hotel.</a:t>
            </a:r>
          </a:p>
          <a:p>
            <a:pPr marL="0" indent="0">
              <a:buNone/>
            </a:pP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6" y="2460704"/>
            <a:ext cx="8856890" cy="3895646"/>
          </a:xfrm>
          <a:prstGeom prst="rect">
            <a:avLst/>
          </a:prstGeom>
        </p:spPr>
      </p:pic>
    </p:spTree>
    <p:extLst>
      <p:ext uri="{BB962C8B-B14F-4D97-AF65-F5344CB8AC3E}">
        <p14:creationId xmlns:p14="http://schemas.microsoft.com/office/powerpoint/2010/main" val="241296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Meeting Booking(Admin </a:t>
            </a:r>
            <a:r>
              <a:rPr lang="en-US" dirty="0">
                <a:solidFill>
                  <a:srgbClr val="FFFF00"/>
                </a:solidFill>
              </a:rPr>
              <a:t>Panel</a:t>
            </a:r>
            <a:r>
              <a:rPr lang="en-US" dirty="0" smtClean="0">
                <a:solidFill>
                  <a:srgbClr val="FFFF00"/>
                </a:solidFill>
              </a:rPr>
              <a:t>)</a:t>
            </a:r>
            <a:endParaRPr lang="en-US" dirty="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35</a:t>
            </a:fld>
            <a:endParaRPr lang="en-US"/>
          </a:p>
        </p:txBody>
      </p:sp>
      <p:sp>
        <p:nvSpPr>
          <p:cNvPr id="14" name="Oval 13"/>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 Booking</a:t>
            </a:r>
            <a:endParaRPr lang="en-US" dirty="0"/>
          </a:p>
        </p:txBody>
      </p:sp>
      <p:cxnSp>
        <p:nvCxnSpPr>
          <p:cNvPr id="15" name="Straight Arrow Connector 14"/>
          <p:cNvCxnSpPr>
            <a:stCxn id="14" idx="7"/>
            <a:endCxn id="17" idx="1"/>
          </p:cNvCxnSpPr>
          <p:nvPr/>
        </p:nvCxnSpPr>
        <p:spPr>
          <a:xfrm flipV="1">
            <a:off x="2691715" y="3935462"/>
            <a:ext cx="2136377" cy="7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5"/>
            <a:endCxn id="18" idx="1"/>
          </p:cNvCxnSpPr>
          <p:nvPr/>
        </p:nvCxnSpPr>
        <p:spPr>
          <a:xfrm>
            <a:off x="2691715" y="4769137"/>
            <a:ext cx="2190270" cy="78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828092" y="3631422"/>
            <a:ext cx="2443280" cy="608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RID No</a:t>
            </a:r>
            <a:endParaRPr lang="en-US" dirty="0"/>
          </a:p>
        </p:txBody>
      </p:sp>
      <p:sp>
        <p:nvSpPr>
          <p:cNvPr id="18" name="Rounded Rectangle 17"/>
          <p:cNvSpPr/>
          <p:nvPr/>
        </p:nvSpPr>
        <p:spPr>
          <a:xfrm>
            <a:off x="4881985" y="5244998"/>
            <a:ext cx="2443280" cy="61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Country</a:t>
            </a:r>
            <a:endParaRPr lang="en-US" dirty="0"/>
          </a:p>
        </p:txBody>
      </p:sp>
      <p:cxnSp>
        <p:nvCxnSpPr>
          <p:cNvPr id="19" name="Straight Arrow Connector 18"/>
          <p:cNvCxnSpPr>
            <a:stCxn id="14" idx="6"/>
            <a:endCxn id="20" idx="1"/>
          </p:cNvCxnSpPr>
          <p:nvPr/>
        </p:nvCxnSpPr>
        <p:spPr>
          <a:xfrm>
            <a:off x="3049525" y="4391212"/>
            <a:ext cx="1778567" cy="363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828092" y="4400613"/>
            <a:ext cx="2443280" cy="707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Address</a:t>
            </a:r>
            <a:endParaRPr lang="en-US" dirty="0"/>
          </a:p>
        </p:txBody>
      </p:sp>
      <p:cxnSp>
        <p:nvCxnSpPr>
          <p:cNvPr id="21" name="Straight Arrow Connector 20"/>
          <p:cNvCxnSpPr>
            <a:endCxn id="26" idx="1"/>
          </p:cNvCxnSpPr>
          <p:nvPr/>
        </p:nvCxnSpPr>
        <p:spPr>
          <a:xfrm flipV="1">
            <a:off x="2288286" y="2314792"/>
            <a:ext cx="2554423" cy="1552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828092" y="2791211"/>
            <a:ext cx="2443280" cy="729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 No</a:t>
            </a:r>
            <a:endParaRPr lang="en-US" dirty="0"/>
          </a:p>
        </p:txBody>
      </p:sp>
      <p:sp>
        <p:nvSpPr>
          <p:cNvPr id="24" name="Rounded Rectangle 23"/>
          <p:cNvSpPr/>
          <p:nvPr/>
        </p:nvSpPr>
        <p:spPr>
          <a:xfrm>
            <a:off x="4869340" y="6003904"/>
            <a:ext cx="2443280" cy="614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in Date</a:t>
            </a:r>
            <a:endParaRPr lang="en-US" dirty="0"/>
          </a:p>
        </p:txBody>
      </p:sp>
      <p:cxnSp>
        <p:nvCxnSpPr>
          <p:cNvPr id="25" name="Straight Arrow Connector 24"/>
          <p:cNvCxnSpPr>
            <a:endCxn id="24" idx="1"/>
          </p:cNvCxnSpPr>
          <p:nvPr/>
        </p:nvCxnSpPr>
        <p:spPr>
          <a:xfrm>
            <a:off x="2288286" y="4707970"/>
            <a:ext cx="2581054" cy="160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842709" y="1950102"/>
            <a:ext cx="2443280" cy="729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Name</a:t>
            </a:r>
            <a:endParaRPr lang="en-US" dirty="0"/>
          </a:p>
        </p:txBody>
      </p:sp>
      <p:cxnSp>
        <p:nvCxnSpPr>
          <p:cNvPr id="27" name="Straight Arrow Connector 26"/>
          <p:cNvCxnSpPr>
            <a:endCxn id="23" idx="1"/>
          </p:cNvCxnSpPr>
          <p:nvPr/>
        </p:nvCxnSpPr>
        <p:spPr>
          <a:xfrm flipV="1">
            <a:off x="2440686" y="3155901"/>
            <a:ext cx="2387406" cy="864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5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Staff Attendance(Admin </a:t>
            </a:r>
            <a:r>
              <a:rPr lang="en-US" dirty="0">
                <a:solidFill>
                  <a:srgbClr val="FFFF00"/>
                </a:solidFill>
              </a:rPr>
              <a:t>Panel)</a:t>
            </a:r>
          </a:p>
          <a:p>
            <a:pPr marL="0" indent="0">
              <a:buNone/>
            </a:pPr>
            <a:r>
              <a:rPr lang="en-US" sz="2400" dirty="0"/>
              <a:t>This feature describes the </a:t>
            </a:r>
            <a:r>
              <a:rPr lang="en-US" sz="2400" dirty="0" smtClean="0"/>
              <a:t>detailed information of the attendance of the employee working in </a:t>
            </a:r>
            <a:r>
              <a:rPr lang="en-US" sz="2400" dirty="0"/>
              <a:t>the hotel.</a:t>
            </a:r>
          </a:p>
          <a:p>
            <a:pPr marL="0" indent="0">
              <a:buNone/>
            </a:pPr>
            <a:endParaRPr lang="en-US" sz="2400" dirty="0" smtClean="0"/>
          </a:p>
        </p:txBody>
      </p:sp>
      <p:sp>
        <p:nvSpPr>
          <p:cNvPr id="4" name="Slide Number Placeholder 3"/>
          <p:cNvSpPr>
            <a:spLocks noGrp="1"/>
          </p:cNvSpPr>
          <p:nvPr>
            <p:ph type="sldNum" sz="quarter" idx="12"/>
          </p:nvPr>
        </p:nvSpPr>
        <p:spPr/>
        <p:txBody>
          <a:bodyPr/>
          <a:lstStyle/>
          <a:p>
            <a:fld id="{B82CCC60-E8CD-4174-8B1A-7DF615B22EEF}" type="slidenum">
              <a:rPr lang="en-US" smtClean="0"/>
              <a:pPr/>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9" y="2512770"/>
            <a:ext cx="4506691" cy="41230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308" y="2512770"/>
            <a:ext cx="4363137" cy="4208705"/>
          </a:xfrm>
          <a:prstGeom prst="rect">
            <a:avLst/>
          </a:prstGeom>
        </p:spPr>
      </p:pic>
    </p:spTree>
    <p:extLst>
      <p:ext uri="{BB962C8B-B14F-4D97-AF65-F5344CB8AC3E}">
        <p14:creationId xmlns:p14="http://schemas.microsoft.com/office/powerpoint/2010/main" val="309434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Staff Attendance(Admin Panel)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37</a:t>
            </a:fld>
            <a:endParaRPr lang="en-US"/>
          </a:p>
        </p:txBody>
      </p:sp>
      <p:sp>
        <p:nvSpPr>
          <p:cNvPr id="14" name="Oval 13"/>
          <p:cNvSpPr/>
          <p:nvPr/>
        </p:nvSpPr>
        <p:spPr>
          <a:xfrm>
            <a:off x="340776" y="310601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Staff Attendance</a:t>
            </a:r>
          </a:p>
        </p:txBody>
      </p:sp>
      <p:sp>
        <p:nvSpPr>
          <p:cNvPr id="17" name="Rounded Rectangle 16"/>
          <p:cNvSpPr/>
          <p:nvPr/>
        </p:nvSpPr>
        <p:spPr>
          <a:xfrm>
            <a:off x="4916099" y="2528895"/>
            <a:ext cx="2443280" cy="525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a:t>
            </a:r>
            <a:r>
              <a:rPr lang="en-US" dirty="0" smtClean="0"/>
              <a:t>NID</a:t>
            </a:r>
            <a:endParaRPr lang="en-US" dirty="0"/>
          </a:p>
        </p:txBody>
      </p:sp>
      <p:sp>
        <p:nvSpPr>
          <p:cNvPr id="18" name="Rounded Rectangle 17"/>
          <p:cNvSpPr/>
          <p:nvPr/>
        </p:nvSpPr>
        <p:spPr>
          <a:xfrm>
            <a:off x="4916099" y="4359607"/>
            <a:ext cx="2443280" cy="474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Salary</a:t>
            </a:r>
            <a:endParaRPr lang="en-US" dirty="0"/>
          </a:p>
        </p:txBody>
      </p:sp>
      <p:sp>
        <p:nvSpPr>
          <p:cNvPr id="19" name="Rounded Rectangle 18"/>
          <p:cNvSpPr/>
          <p:nvPr/>
        </p:nvSpPr>
        <p:spPr>
          <a:xfrm>
            <a:off x="4916099" y="3425156"/>
            <a:ext cx="2443280" cy="4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Status</a:t>
            </a:r>
            <a:endParaRPr lang="en-US" dirty="0"/>
          </a:p>
        </p:txBody>
      </p:sp>
      <p:sp>
        <p:nvSpPr>
          <p:cNvPr id="21" name="Rounded Rectangle 20"/>
          <p:cNvSpPr/>
          <p:nvPr/>
        </p:nvSpPr>
        <p:spPr>
          <a:xfrm>
            <a:off x="4877410" y="1749245"/>
            <a:ext cx="2431855" cy="503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Employee Name</a:t>
            </a:r>
            <a:endParaRPr lang="en-US" dirty="0"/>
          </a:p>
        </p:txBody>
      </p:sp>
      <p:sp>
        <p:nvSpPr>
          <p:cNvPr id="23" name="Rounded Rectangle 22"/>
          <p:cNvSpPr/>
          <p:nvPr/>
        </p:nvSpPr>
        <p:spPr>
          <a:xfrm>
            <a:off x="4916099" y="5144520"/>
            <a:ext cx="2430635" cy="467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Cell No</a:t>
            </a:r>
            <a:endParaRPr lang="en-US" dirty="0"/>
          </a:p>
        </p:txBody>
      </p:sp>
      <p:sp>
        <p:nvSpPr>
          <p:cNvPr id="25" name="Rounded Rectangle 24"/>
          <p:cNvSpPr/>
          <p:nvPr/>
        </p:nvSpPr>
        <p:spPr>
          <a:xfrm>
            <a:off x="4979773" y="6006119"/>
            <a:ext cx="241799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Duty Time</a:t>
            </a:r>
            <a:endParaRPr lang="en-US" dirty="0"/>
          </a:p>
        </p:txBody>
      </p:sp>
      <p:cxnSp>
        <p:nvCxnSpPr>
          <p:cNvPr id="45" name="Straight Arrow Connector 44"/>
          <p:cNvCxnSpPr>
            <a:endCxn id="21" idx="1"/>
          </p:cNvCxnSpPr>
          <p:nvPr/>
        </p:nvCxnSpPr>
        <p:spPr>
          <a:xfrm flipV="1">
            <a:off x="1976015" y="2000799"/>
            <a:ext cx="2901395" cy="1140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7"/>
            <a:endCxn id="17" idx="1"/>
          </p:cNvCxnSpPr>
          <p:nvPr/>
        </p:nvCxnSpPr>
        <p:spPr>
          <a:xfrm flipV="1">
            <a:off x="2426246" y="2791399"/>
            <a:ext cx="2489853" cy="471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4" idx="6"/>
            <a:endCxn id="19" idx="1"/>
          </p:cNvCxnSpPr>
          <p:nvPr/>
        </p:nvCxnSpPr>
        <p:spPr>
          <a:xfrm>
            <a:off x="2784056" y="3640482"/>
            <a:ext cx="2132043" cy="3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18" idx="1"/>
          </p:cNvCxnSpPr>
          <p:nvPr/>
        </p:nvCxnSpPr>
        <p:spPr>
          <a:xfrm>
            <a:off x="2586835" y="3749737"/>
            <a:ext cx="2329264" cy="847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5"/>
          </p:cNvCxnSpPr>
          <p:nvPr/>
        </p:nvCxnSpPr>
        <p:spPr>
          <a:xfrm>
            <a:off x="2426246" y="4018407"/>
            <a:ext cx="2553527" cy="130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128720" y="4049633"/>
            <a:ext cx="2940084" cy="2278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7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Add Employee(Admin </a:t>
            </a:r>
            <a:r>
              <a:rPr lang="en-US" dirty="0">
                <a:solidFill>
                  <a:srgbClr val="FFFF00"/>
                </a:solidFill>
              </a:rPr>
              <a:t>Panel)</a:t>
            </a:r>
          </a:p>
          <a:p>
            <a:pPr marL="0" indent="0">
              <a:buNone/>
            </a:pPr>
            <a:r>
              <a:rPr lang="en-US" sz="2400" dirty="0"/>
              <a:t>This feature </a:t>
            </a:r>
            <a:r>
              <a:rPr lang="en-US" sz="2400" dirty="0" smtClean="0"/>
              <a:t>adds the information of the new employees recently joined in </a:t>
            </a:r>
            <a:r>
              <a:rPr lang="en-US" sz="2400" dirty="0"/>
              <a:t>the hotel.</a:t>
            </a:r>
          </a:p>
          <a:p>
            <a:pPr marL="0" indent="0">
              <a:buNone/>
            </a:pPr>
            <a:endParaRPr lang="en-US" sz="2400" dirty="0" smtClean="0"/>
          </a:p>
        </p:txBody>
      </p:sp>
      <p:sp>
        <p:nvSpPr>
          <p:cNvPr id="4" name="Slide Number Placeholder 3"/>
          <p:cNvSpPr>
            <a:spLocks noGrp="1"/>
          </p:cNvSpPr>
          <p:nvPr>
            <p:ph type="sldNum" sz="quarter" idx="12"/>
          </p:nvPr>
        </p:nvSpPr>
        <p:spPr/>
        <p:txBody>
          <a:bodyPr/>
          <a:lstStyle/>
          <a:p>
            <a:fld id="{B82CCC60-E8CD-4174-8B1A-7DF615B22EEF}" type="slidenum">
              <a:rPr lang="en-US" smtClean="0"/>
              <a:pPr/>
              <a:t>38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25" y="2360065"/>
            <a:ext cx="8903420" cy="4299065"/>
          </a:xfrm>
          <a:prstGeom prst="rect">
            <a:avLst/>
          </a:prstGeom>
        </p:spPr>
      </p:pic>
    </p:spTree>
    <p:extLst>
      <p:ext uri="{BB962C8B-B14F-4D97-AF65-F5344CB8AC3E}">
        <p14:creationId xmlns:p14="http://schemas.microsoft.com/office/powerpoint/2010/main" val="2791938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Add Employee(Admin Panel)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39</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Employee</a:t>
            </a:r>
            <a:endParaRPr lang="en-US" dirty="0"/>
          </a:p>
        </p:txBody>
      </p:sp>
      <p:cxnSp>
        <p:nvCxnSpPr>
          <p:cNvPr id="6" name="Straight Arrow Connector 5"/>
          <p:cNvCxnSpPr>
            <a:stCxn id="5" idx="7"/>
            <a:endCxn id="8" idx="1"/>
          </p:cNvCxnSpPr>
          <p:nvPr/>
        </p:nvCxnSpPr>
        <p:spPr>
          <a:xfrm flipV="1">
            <a:off x="2691715" y="2728477"/>
            <a:ext cx="2177625" cy="1284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a:endCxn id="19" idx="1"/>
          </p:cNvCxnSpPr>
          <p:nvPr/>
        </p:nvCxnSpPr>
        <p:spPr>
          <a:xfrm>
            <a:off x="2691715" y="4769137"/>
            <a:ext cx="2202915" cy="34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69340" y="2465973"/>
            <a:ext cx="2443280" cy="525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a:t>
            </a:r>
            <a:r>
              <a:rPr lang="en-US" dirty="0" smtClean="0"/>
              <a:t>NID</a:t>
            </a:r>
            <a:endParaRPr lang="en-US" dirty="0"/>
          </a:p>
        </p:txBody>
      </p:sp>
      <p:sp>
        <p:nvSpPr>
          <p:cNvPr id="9" name="Rounded Rectangle 8"/>
          <p:cNvSpPr/>
          <p:nvPr/>
        </p:nvSpPr>
        <p:spPr>
          <a:xfrm>
            <a:off x="4881985" y="4040911"/>
            <a:ext cx="2443280" cy="474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Salary</a:t>
            </a:r>
            <a:endParaRPr lang="en-US" dirty="0"/>
          </a:p>
        </p:txBody>
      </p:sp>
      <p:cxnSp>
        <p:nvCxnSpPr>
          <p:cNvPr id="10" name="Straight Arrow Connector 9"/>
          <p:cNvCxnSpPr>
            <a:stCxn id="5" idx="6"/>
            <a:endCxn id="11" idx="1"/>
          </p:cNvCxnSpPr>
          <p:nvPr/>
        </p:nvCxnSpPr>
        <p:spPr>
          <a:xfrm flipV="1">
            <a:off x="3049525" y="3538209"/>
            <a:ext cx="1819815" cy="853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69340" y="3289857"/>
            <a:ext cx="2443280" cy="4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Post</a:t>
            </a:r>
            <a:endParaRPr lang="en-US" dirty="0"/>
          </a:p>
        </p:txBody>
      </p:sp>
      <p:cxnSp>
        <p:nvCxnSpPr>
          <p:cNvPr id="13" name="Straight Arrow Connector 12"/>
          <p:cNvCxnSpPr/>
          <p:nvPr/>
        </p:nvCxnSpPr>
        <p:spPr>
          <a:xfrm flipV="1">
            <a:off x="2128720" y="1932897"/>
            <a:ext cx="2740620" cy="192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81985" y="1663989"/>
            <a:ext cx="2431855" cy="503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Employee Name</a:t>
            </a:r>
            <a:endParaRPr lang="en-US" dirty="0"/>
          </a:p>
        </p:txBody>
      </p:sp>
      <p:sp>
        <p:nvSpPr>
          <p:cNvPr id="19" name="Rounded Rectangle 18"/>
          <p:cNvSpPr/>
          <p:nvPr/>
        </p:nvSpPr>
        <p:spPr>
          <a:xfrm>
            <a:off x="4894630" y="4883795"/>
            <a:ext cx="2430635" cy="467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Cell No</a:t>
            </a:r>
            <a:endParaRPr lang="en-US" dirty="0"/>
          </a:p>
        </p:txBody>
      </p:sp>
      <p:cxnSp>
        <p:nvCxnSpPr>
          <p:cNvPr id="25" name="Straight Arrow Connector 24"/>
          <p:cNvCxnSpPr>
            <a:endCxn id="9" idx="1"/>
          </p:cNvCxnSpPr>
          <p:nvPr/>
        </p:nvCxnSpPr>
        <p:spPr>
          <a:xfrm flipV="1">
            <a:off x="2857975" y="4278381"/>
            <a:ext cx="2024010" cy="33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894630" y="5719575"/>
            <a:ext cx="241799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Duty Time</a:t>
            </a:r>
            <a:endParaRPr lang="en-US" dirty="0"/>
          </a:p>
        </p:txBody>
      </p:sp>
      <p:cxnSp>
        <p:nvCxnSpPr>
          <p:cNvPr id="32" name="Straight Arrow Connector 31"/>
          <p:cNvCxnSpPr>
            <a:endCxn id="28" idx="1"/>
          </p:cNvCxnSpPr>
          <p:nvPr/>
        </p:nvCxnSpPr>
        <p:spPr>
          <a:xfrm>
            <a:off x="2128720" y="4883795"/>
            <a:ext cx="2765910" cy="106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4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Reason of Project Selection</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a:t>
            </a:fld>
            <a:endParaRPr lang="en-US"/>
          </a:p>
        </p:txBody>
      </p:sp>
      <p:sp>
        <p:nvSpPr>
          <p:cNvPr id="10" name="Rounded Rectangle 9"/>
          <p:cNvSpPr/>
          <p:nvPr/>
        </p:nvSpPr>
        <p:spPr>
          <a:xfrm>
            <a:off x="143554" y="2807320"/>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Users can rarely get information about the price of the rooms to stay</a:t>
            </a:r>
            <a:endParaRPr lang="en-US" dirty="0"/>
          </a:p>
        </p:txBody>
      </p:sp>
      <p:sp>
        <p:nvSpPr>
          <p:cNvPr id="11" name="Rounded Rectangle 10"/>
          <p:cNvSpPr/>
          <p:nvPr/>
        </p:nvSpPr>
        <p:spPr>
          <a:xfrm>
            <a:off x="143554" y="3634848"/>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Beautiful dining and meeting rooms are not available in every hotel</a:t>
            </a:r>
            <a:endParaRPr lang="en-US" dirty="0"/>
          </a:p>
        </p:txBody>
      </p:sp>
      <p:sp>
        <p:nvSpPr>
          <p:cNvPr id="12" name="Rounded Rectangle 11"/>
          <p:cNvSpPr/>
          <p:nvPr/>
        </p:nvSpPr>
        <p:spPr>
          <a:xfrm>
            <a:off x="110003" y="4461814"/>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can rarely get </a:t>
            </a:r>
            <a:r>
              <a:rPr lang="en-US" dirty="0" smtClean="0"/>
              <a:t>the pictures of </a:t>
            </a:r>
            <a:r>
              <a:rPr lang="en-US" dirty="0"/>
              <a:t>the hotels</a:t>
            </a:r>
          </a:p>
        </p:txBody>
      </p:sp>
      <p:sp>
        <p:nvSpPr>
          <p:cNvPr id="13" name="Rounded Rectangle 12"/>
          <p:cNvSpPr/>
          <p:nvPr/>
        </p:nvSpPr>
        <p:spPr>
          <a:xfrm>
            <a:off x="110002" y="5243593"/>
            <a:ext cx="7626757" cy="3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Users face some problems to book the hotels online</a:t>
            </a:r>
            <a:endParaRPr lang="en-US" dirty="0"/>
          </a:p>
        </p:txBody>
      </p:sp>
      <p:sp>
        <p:nvSpPr>
          <p:cNvPr id="15" name="Rounded Rectangle 14"/>
          <p:cNvSpPr/>
          <p:nvPr/>
        </p:nvSpPr>
        <p:spPr>
          <a:xfrm>
            <a:off x="143554" y="2099120"/>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 problems are faced to get information about a 5-star hotel</a:t>
            </a:r>
            <a:endParaRPr lang="en-US" dirty="0"/>
          </a:p>
        </p:txBody>
      </p:sp>
      <p:sp>
        <p:nvSpPr>
          <p:cNvPr id="9" name="Rounded Rectangle 8"/>
          <p:cNvSpPr/>
          <p:nvPr/>
        </p:nvSpPr>
        <p:spPr>
          <a:xfrm>
            <a:off x="110001" y="6019415"/>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 </a:t>
            </a:r>
            <a:r>
              <a:rPr lang="en-US" dirty="0" smtClean="0"/>
              <a:t>cannot know the menu of the foods in the hotel</a:t>
            </a:r>
            <a:endParaRPr lang="en-US" dirty="0"/>
          </a:p>
        </p:txBody>
      </p:sp>
    </p:spTree>
    <p:extLst>
      <p:ext uri="{BB962C8B-B14F-4D97-AF65-F5344CB8AC3E}">
        <p14:creationId xmlns:p14="http://schemas.microsoft.com/office/powerpoint/2010/main" val="3371688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Employee Details(Admin </a:t>
            </a:r>
            <a:r>
              <a:rPr lang="en-US" dirty="0">
                <a:solidFill>
                  <a:srgbClr val="FFFF00"/>
                </a:solidFill>
              </a:rPr>
              <a:t>Panel)</a:t>
            </a:r>
          </a:p>
          <a:p>
            <a:pPr marL="0" indent="0">
              <a:buNone/>
            </a:pPr>
            <a:r>
              <a:rPr lang="en-US" sz="2400" dirty="0"/>
              <a:t>This feature describes the detailed </a:t>
            </a:r>
            <a:r>
              <a:rPr lang="en-US" sz="2400" dirty="0" smtClean="0"/>
              <a:t>updated information of the employee who </a:t>
            </a:r>
            <a:r>
              <a:rPr lang="en-US" sz="2400" dirty="0"/>
              <a:t>are </a:t>
            </a:r>
            <a:r>
              <a:rPr lang="en-US" sz="2400" dirty="0" smtClean="0"/>
              <a:t>working in </a:t>
            </a:r>
            <a:r>
              <a:rPr lang="en-US" sz="2400" dirty="0"/>
              <a:t>the hotel.</a:t>
            </a:r>
          </a:p>
          <a:p>
            <a:pPr marL="0" indent="0">
              <a:buNone/>
            </a:pPr>
            <a:endParaRPr lang="en-US" sz="2400" dirty="0" smtClean="0"/>
          </a:p>
        </p:txBody>
      </p:sp>
      <p:sp>
        <p:nvSpPr>
          <p:cNvPr id="4" name="Slide Number Placeholder 3"/>
          <p:cNvSpPr>
            <a:spLocks noGrp="1"/>
          </p:cNvSpPr>
          <p:nvPr>
            <p:ph type="sldNum" sz="quarter" idx="12"/>
          </p:nvPr>
        </p:nvSpPr>
        <p:spPr/>
        <p:txBody>
          <a:bodyPr/>
          <a:lstStyle/>
          <a:p>
            <a:fld id="{B82CCC60-E8CD-4174-8B1A-7DF615B22EEF}" type="slidenum">
              <a:rPr lang="en-US" smtClean="0"/>
              <a:pPr/>
              <a:t>40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5" y="2512770"/>
            <a:ext cx="8704185" cy="4117781"/>
          </a:xfrm>
          <a:prstGeom prst="rect">
            <a:avLst/>
          </a:prstGeom>
        </p:spPr>
      </p:pic>
    </p:spTree>
    <p:extLst>
      <p:ext uri="{BB962C8B-B14F-4D97-AF65-F5344CB8AC3E}">
        <p14:creationId xmlns:p14="http://schemas.microsoft.com/office/powerpoint/2010/main" val="283536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a:solidFill>
                  <a:srgbClr val="FFFF00"/>
                </a:solidFill>
              </a:rPr>
              <a:t>Employee Details(Admin Panel)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41</a:t>
            </a:fld>
            <a:endParaRPr lang="en-US"/>
          </a:p>
        </p:txBody>
      </p:sp>
      <p:sp>
        <p:nvSpPr>
          <p:cNvPr id="5" name="Oval 4"/>
          <p:cNvSpPr/>
          <p:nvPr/>
        </p:nvSpPr>
        <p:spPr>
          <a:xfrm>
            <a:off x="606245" y="3856744"/>
            <a:ext cx="2443280" cy="1068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Employee Details</a:t>
            </a:r>
          </a:p>
        </p:txBody>
      </p:sp>
      <p:cxnSp>
        <p:nvCxnSpPr>
          <p:cNvPr id="6" name="Straight Arrow Connector 5"/>
          <p:cNvCxnSpPr>
            <a:stCxn id="5" idx="7"/>
            <a:endCxn id="8" idx="1"/>
          </p:cNvCxnSpPr>
          <p:nvPr/>
        </p:nvCxnSpPr>
        <p:spPr>
          <a:xfrm flipV="1">
            <a:off x="2691715" y="3161379"/>
            <a:ext cx="2190270" cy="85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5"/>
            <a:endCxn id="19" idx="1"/>
          </p:cNvCxnSpPr>
          <p:nvPr/>
        </p:nvCxnSpPr>
        <p:spPr>
          <a:xfrm>
            <a:off x="2691715" y="4769137"/>
            <a:ext cx="2202915" cy="34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81985" y="2898875"/>
            <a:ext cx="2443280" cy="5250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a:t>
            </a:r>
            <a:r>
              <a:rPr lang="en-US" dirty="0" smtClean="0"/>
              <a:t>NID</a:t>
            </a:r>
            <a:endParaRPr lang="en-US" dirty="0"/>
          </a:p>
        </p:txBody>
      </p:sp>
      <p:sp>
        <p:nvSpPr>
          <p:cNvPr id="9" name="Rounded Rectangle 8"/>
          <p:cNvSpPr/>
          <p:nvPr/>
        </p:nvSpPr>
        <p:spPr>
          <a:xfrm>
            <a:off x="4881985" y="4204868"/>
            <a:ext cx="2443280" cy="474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Salary</a:t>
            </a:r>
            <a:endParaRPr lang="en-US" dirty="0"/>
          </a:p>
        </p:txBody>
      </p:sp>
      <p:cxnSp>
        <p:nvCxnSpPr>
          <p:cNvPr id="10" name="Straight Arrow Connector 9"/>
          <p:cNvCxnSpPr>
            <a:endCxn id="11" idx="1"/>
          </p:cNvCxnSpPr>
          <p:nvPr/>
        </p:nvCxnSpPr>
        <p:spPr>
          <a:xfrm flipV="1">
            <a:off x="2960072" y="3829004"/>
            <a:ext cx="1934558" cy="53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94630" y="3580652"/>
            <a:ext cx="2443280" cy="4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Post</a:t>
            </a:r>
            <a:endParaRPr lang="en-US" dirty="0"/>
          </a:p>
        </p:txBody>
      </p:sp>
      <p:cxnSp>
        <p:nvCxnSpPr>
          <p:cNvPr id="13" name="Straight Arrow Connector 12"/>
          <p:cNvCxnSpPr>
            <a:endCxn id="22" idx="1"/>
          </p:cNvCxnSpPr>
          <p:nvPr/>
        </p:nvCxnSpPr>
        <p:spPr>
          <a:xfrm flipV="1">
            <a:off x="2128720" y="2459390"/>
            <a:ext cx="2752045" cy="139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880765" y="2207836"/>
            <a:ext cx="2431855" cy="503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Employee Name</a:t>
            </a:r>
            <a:endParaRPr lang="en-US" dirty="0"/>
          </a:p>
        </p:txBody>
      </p:sp>
      <p:sp>
        <p:nvSpPr>
          <p:cNvPr id="19" name="Rounded Rectangle 18"/>
          <p:cNvSpPr/>
          <p:nvPr/>
        </p:nvSpPr>
        <p:spPr>
          <a:xfrm>
            <a:off x="4894630" y="4883795"/>
            <a:ext cx="2430635" cy="467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Cell No</a:t>
            </a:r>
            <a:endParaRPr lang="en-US" dirty="0"/>
          </a:p>
        </p:txBody>
      </p:sp>
      <p:cxnSp>
        <p:nvCxnSpPr>
          <p:cNvPr id="25" name="Straight Arrow Connector 24"/>
          <p:cNvCxnSpPr>
            <a:endCxn id="9" idx="1"/>
          </p:cNvCxnSpPr>
          <p:nvPr/>
        </p:nvCxnSpPr>
        <p:spPr>
          <a:xfrm flipV="1">
            <a:off x="2857975" y="4442338"/>
            <a:ext cx="2024010" cy="173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4919920" y="5569554"/>
            <a:ext cx="241799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Duty Time</a:t>
            </a:r>
            <a:endParaRPr lang="en-US" dirty="0"/>
          </a:p>
        </p:txBody>
      </p:sp>
      <p:cxnSp>
        <p:nvCxnSpPr>
          <p:cNvPr id="32" name="Straight Arrow Connector 31"/>
          <p:cNvCxnSpPr>
            <a:endCxn id="28" idx="1"/>
          </p:cNvCxnSpPr>
          <p:nvPr/>
        </p:nvCxnSpPr>
        <p:spPr>
          <a:xfrm>
            <a:off x="2128720" y="4883795"/>
            <a:ext cx="2791200" cy="914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4880765" y="1557108"/>
            <a:ext cx="2431855" cy="493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Employee ID</a:t>
            </a:r>
            <a:endParaRPr lang="en-US" dirty="0"/>
          </a:p>
        </p:txBody>
      </p:sp>
      <p:cxnSp>
        <p:nvCxnSpPr>
          <p:cNvPr id="21" name="Straight Arrow Connector 20"/>
          <p:cNvCxnSpPr>
            <a:endCxn id="18" idx="1"/>
          </p:cNvCxnSpPr>
          <p:nvPr/>
        </p:nvCxnSpPr>
        <p:spPr>
          <a:xfrm flipV="1">
            <a:off x="1670605" y="1804087"/>
            <a:ext cx="3210160" cy="202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46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Entity Relationship Diagram</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72667550"/>
              </p:ext>
            </p:extLst>
          </p:nvPr>
        </p:nvGraphicFramePr>
        <p:xfrm>
          <a:off x="144470" y="1762220"/>
          <a:ext cx="8542330" cy="3568299"/>
        </p:xfrm>
        <a:graphic>
          <a:graphicData uri="http://schemas.openxmlformats.org/drawingml/2006/table">
            <a:tbl>
              <a:tblPr firstRow="1" bandRow="1">
                <a:tableStyleId>{5C22544A-7EE6-4342-B048-85BDC9FD1C3A}</a:tableStyleId>
              </a:tblPr>
              <a:tblGrid>
                <a:gridCol w="2281425">
                  <a:extLst>
                    <a:ext uri="{9D8B030D-6E8A-4147-A177-3AD203B41FA5}">
                      <a16:colId xmlns:a16="http://schemas.microsoft.com/office/drawing/2014/main" val="91317318"/>
                    </a:ext>
                  </a:extLst>
                </a:gridCol>
                <a:gridCol w="6260905">
                  <a:extLst>
                    <a:ext uri="{9D8B030D-6E8A-4147-A177-3AD203B41FA5}">
                      <a16:colId xmlns:a16="http://schemas.microsoft.com/office/drawing/2014/main" val="1285678816"/>
                    </a:ext>
                  </a:extLst>
                </a:gridCol>
              </a:tblGrid>
              <a:tr h="418317">
                <a:tc>
                  <a:txBody>
                    <a:bodyPr/>
                    <a:lstStyle/>
                    <a:p>
                      <a:r>
                        <a:rPr lang="en-US" dirty="0" smtClean="0"/>
                        <a:t>Table</a:t>
                      </a:r>
                      <a:r>
                        <a:rPr lang="en-US" baseline="0" dirty="0" smtClean="0"/>
                        <a:t> Name</a:t>
                      </a:r>
                      <a:endParaRPr lang="en-US" dirty="0"/>
                    </a:p>
                  </a:txBody>
                  <a:tcPr/>
                </a:tc>
                <a:tc>
                  <a:txBody>
                    <a:bodyPr/>
                    <a:lstStyle/>
                    <a:p>
                      <a:r>
                        <a:rPr lang="en-US" dirty="0" smtClean="0"/>
                        <a:t>Attributes</a:t>
                      </a:r>
                      <a:endParaRPr lang="en-US" dirty="0"/>
                    </a:p>
                  </a:txBody>
                  <a:tcPr/>
                </a:tc>
                <a:extLst>
                  <a:ext uri="{0D108BD9-81ED-4DB2-BD59-A6C34878D82A}">
                    <a16:rowId xmlns:a16="http://schemas.microsoft.com/office/drawing/2014/main" val="3096095147"/>
                  </a:ext>
                </a:extLst>
              </a:tr>
              <a:tr h="418317">
                <a:tc>
                  <a:txBody>
                    <a:bodyPr/>
                    <a:lstStyle/>
                    <a:p>
                      <a:r>
                        <a:rPr lang="en-US" dirty="0" smtClean="0"/>
                        <a:t>Admin</a:t>
                      </a:r>
                      <a:endParaRPr lang="en-US" dirty="0"/>
                    </a:p>
                  </a:txBody>
                  <a:tcPr/>
                </a:tc>
                <a:tc>
                  <a:txBody>
                    <a:bodyPr/>
                    <a:lstStyle/>
                    <a:p>
                      <a:r>
                        <a:rPr lang="en-US" smtClean="0"/>
                        <a:t>un,ps</a:t>
                      </a:r>
                      <a:endParaRPr lang="en-US" dirty="0"/>
                    </a:p>
                  </a:txBody>
                  <a:tcPr/>
                </a:tc>
                <a:extLst>
                  <a:ext uri="{0D108BD9-81ED-4DB2-BD59-A6C34878D82A}">
                    <a16:rowId xmlns:a16="http://schemas.microsoft.com/office/drawing/2014/main" val="3129205285"/>
                  </a:ext>
                </a:extLst>
              </a:tr>
              <a:tr h="418317">
                <a:tc>
                  <a:txBody>
                    <a:bodyPr/>
                    <a:lstStyle/>
                    <a:p>
                      <a:r>
                        <a:rPr lang="en-US" dirty="0" smtClean="0"/>
                        <a:t>Form</a:t>
                      </a:r>
                      <a:endParaRPr lang="en-US" dirty="0"/>
                    </a:p>
                  </a:txBody>
                  <a:tcPr/>
                </a:tc>
                <a:tc>
                  <a:txBody>
                    <a:bodyPr/>
                    <a:lstStyle/>
                    <a:p>
                      <a:r>
                        <a:rPr lang="en-US" dirty="0" smtClean="0"/>
                        <a:t>id,name,rid,address,country,email,cidate,codate,members,adult,child,idno</a:t>
                      </a:r>
                      <a:endParaRPr lang="en-US" dirty="0"/>
                    </a:p>
                  </a:txBody>
                  <a:tcPr/>
                </a:tc>
                <a:extLst>
                  <a:ext uri="{0D108BD9-81ED-4DB2-BD59-A6C34878D82A}">
                    <a16:rowId xmlns:a16="http://schemas.microsoft.com/office/drawing/2014/main" val="1261769954"/>
                  </a:ext>
                </a:extLst>
              </a:tr>
              <a:tr h="418317">
                <a:tc>
                  <a:txBody>
                    <a:bodyPr/>
                    <a:lstStyle/>
                    <a:p>
                      <a:r>
                        <a:rPr lang="en-US" dirty="0" smtClean="0"/>
                        <a:t>Room</a:t>
                      </a:r>
                      <a:endParaRPr lang="en-US" dirty="0"/>
                    </a:p>
                  </a:txBody>
                  <a:tcPr/>
                </a:tc>
                <a:tc>
                  <a:txBody>
                    <a:bodyPr/>
                    <a:lstStyle/>
                    <a:p>
                      <a:r>
                        <a:rPr lang="en-US" dirty="0" smtClean="0"/>
                        <a:t> </a:t>
                      </a:r>
                      <a:r>
                        <a:rPr lang="en-US" dirty="0" err="1" smtClean="0"/>
                        <a:t>id,rno,rtype,rprice,status</a:t>
                      </a:r>
                      <a:endParaRPr lang="en-US" dirty="0"/>
                    </a:p>
                  </a:txBody>
                  <a:tcPr/>
                </a:tc>
                <a:extLst>
                  <a:ext uri="{0D108BD9-81ED-4DB2-BD59-A6C34878D82A}">
                    <a16:rowId xmlns:a16="http://schemas.microsoft.com/office/drawing/2014/main" val="2022500578"/>
                  </a:ext>
                </a:extLst>
              </a:tr>
              <a:tr h="418317">
                <a:tc>
                  <a:txBody>
                    <a:bodyPr/>
                    <a:lstStyle/>
                    <a:p>
                      <a:r>
                        <a:rPr lang="en-US" smtClean="0"/>
                        <a:t>Mform</a:t>
                      </a:r>
                      <a:endParaRPr lang="en-US" dirty="0"/>
                    </a:p>
                  </a:txBody>
                  <a:tcPr/>
                </a:tc>
                <a:tc>
                  <a:txBody>
                    <a:bodyPr/>
                    <a:lstStyle/>
                    <a:p>
                      <a:r>
                        <a:rPr lang="en-US" dirty="0" err="1" smtClean="0"/>
                        <a:t>id,name,rid,address,country,email,cidate,members,idno</a:t>
                      </a:r>
                      <a:endParaRPr lang="en-US" dirty="0"/>
                    </a:p>
                  </a:txBody>
                  <a:tcPr/>
                </a:tc>
                <a:extLst>
                  <a:ext uri="{0D108BD9-81ED-4DB2-BD59-A6C34878D82A}">
                    <a16:rowId xmlns:a16="http://schemas.microsoft.com/office/drawing/2014/main" val="2252585769"/>
                  </a:ext>
                </a:extLst>
              </a:tr>
              <a:tr h="418317">
                <a:tc>
                  <a:txBody>
                    <a:bodyPr/>
                    <a:lstStyle/>
                    <a:p>
                      <a:r>
                        <a:rPr lang="en-US" smtClean="0"/>
                        <a:t> Mroom</a:t>
                      </a:r>
                      <a:endParaRPr lang="en-US" dirty="0"/>
                    </a:p>
                  </a:txBody>
                  <a:tcPr/>
                </a:tc>
                <a:tc>
                  <a:txBody>
                    <a:bodyPr/>
                    <a:lstStyle/>
                    <a:p>
                      <a:r>
                        <a:rPr lang="en-US" dirty="0" err="1" smtClean="0"/>
                        <a:t>id,rno,rtype,rprice,status</a:t>
                      </a:r>
                      <a:endParaRPr lang="en-US" dirty="0"/>
                    </a:p>
                  </a:txBody>
                  <a:tcPr/>
                </a:tc>
                <a:extLst>
                  <a:ext uri="{0D108BD9-81ED-4DB2-BD59-A6C34878D82A}">
                    <a16:rowId xmlns:a16="http://schemas.microsoft.com/office/drawing/2014/main" val="514708172"/>
                  </a:ext>
                </a:extLst>
              </a:tr>
              <a:tr h="418317">
                <a:tc>
                  <a:txBody>
                    <a:bodyPr/>
                    <a:lstStyle/>
                    <a:p>
                      <a:r>
                        <a:rPr lang="en-US" dirty="0" smtClean="0"/>
                        <a:t>Employee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id,name,NID,type,salary,time,cell</a:t>
                      </a:r>
                      <a:endParaRPr lang="en-US" dirty="0" smtClean="0"/>
                    </a:p>
                  </a:txBody>
                  <a:tcPr/>
                </a:tc>
                <a:extLst>
                  <a:ext uri="{0D108BD9-81ED-4DB2-BD59-A6C34878D82A}">
                    <a16:rowId xmlns:a16="http://schemas.microsoft.com/office/drawing/2014/main" val="2563065126"/>
                  </a:ext>
                </a:extLst>
              </a:tr>
              <a:tr h="418317">
                <a:tc>
                  <a:txBody>
                    <a:bodyPr/>
                    <a:lstStyle/>
                    <a:p>
                      <a:r>
                        <a:rPr lang="en-US" dirty="0" smtClean="0"/>
                        <a:t>Attendance</a:t>
                      </a:r>
                      <a:endParaRPr lang="en-US" dirty="0"/>
                    </a:p>
                  </a:txBody>
                  <a:tcPr/>
                </a:tc>
                <a:tc>
                  <a:txBody>
                    <a:bodyPr/>
                    <a:lstStyle/>
                    <a:p>
                      <a:r>
                        <a:rPr lang="en-US" dirty="0" err="1" smtClean="0"/>
                        <a:t>Id,employee_ID,employee_Name,attend,atnd_time</a:t>
                      </a:r>
                      <a:endParaRPr lang="en-US" dirty="0"/>
                    </a:p>
                  </a:txBody>
                  <a:tcPr/>
                </a:tc>
                <a:extLst>
                  <a:ext uri="{0D108BD9-81ED-4DB2-BD59-A6C34878D82A}">
                    <a16:rowId xmlns:a16="http://schemas.microsoft.com/office/drawing/2014/main" val="677660025"/>
                  </a:ext>
                </a:extLst>
              </a:tr>
            </a:tbl>
          </a:graphicData>
        </a:graphic>
      </p:graphicFrame>
      <p:sp>
        <p:nvSpPr>
          <p:cNvPr id="4" name="Slide Number Placeholder 3"/>
          <p:cNvSpPr>
            <a:spLocks noGrp="1"/>
          </p:cNvSpPr>
          <p:nvPr>
            <p:ph type="sldNum" sz="quarter" idx="12"/>
          </p:nvPr>
        </p:nvSpPr>
        <p:spPr/>
        <p:txBody>
          <a:bodyPr/>
          <a:lstStyle/>
          <a:p>
            <a:fld id="{B82CCC60-E8CD-4174-8B1A-7DF615B22EEF}" type="slidenum">
              <a:rPr lang="en-US" smtClean="0"/>
              <a:pPr/>
              <a:t>42</a:t>
            </a:fld>
            <a:endParaRPr lang="en-US"/>
          </a:p>
        </p:txBody>
      </p:sp>
      <p:sp>
        <p:nvSpPr>
          <p:cNvPr id="6" name="Title 1"/>
          <p:cNvSpPr txBox="1">
            <a:spLocks/>
          </p:cNvSpPr>
          <p:nvPr/>
        </p:nvSpPr>
        <p:spPr>
          <a:xfrm>
            <a:off x="144470" y="985720"/>
            <a:ext cx="7024429" cy="7635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9E1D"/>
                </a:solidFill>
                <a:latin typeface="+mj-lt"/>
                <a:ea typeface="+mj-ea"/>
                <a:cs typeface="+mj-cs"/>
              </a:defRPr>
            </a:lvl1pPr>
          </a:lstStyle>
          <a:p>
            <a:r>
              <a:rPr lang="en-US" sz="2800" dirty="0" smtClean="0">
                <a:solidFill>
                  <a:srgbClr val="FFFF00"/>
                </a:solidFill>
              </a:rPr>
              <a:t>Description</a:t>
            </a:r>
            <a:endParaRPr lang="en-US" sz="2800" dirty="0">
              <a:solidFill>
                <a:srgbClr val="FFFF00"/>
              </a:solidFill>
            </a:endParaRPr>
          </a:p>
        </p:txBody>
      </p:sp>
    </p:spTree>
    <p:extLst>
      <p:ext uri="{BB962C8B-B14F-4D97-AF65-F5344CB8AC3E}">
        <p14:creationId xmlns:p14="http://schemas.microsoft.com/office/powerpoint/2010/main" val="283392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0160"/>
            <a:ext cx="7024429" cy="763525"/>
          </a:xfrm>
        </p:spPr>
        <p:txBody>
          <a:bodyPr/>
          <a:lstStyle/>
          <a:p>
            <a:r>
              <a:rPr lang="en-US" dirty="0" smtClean="0"/>
              <a:t>Entity Relationship Diagram</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43</a:t>
            </a:fld>
            <a:endParaRPr lang="en-US"/>
          </a:p>
        </p:txBody>
      </p:sp>
      <p:sp>
        <p:nvSpPr>
          <p:cNvPr id="5" name="Title 1"/>
          <p:cNvSpPr>
            <a:spLocks noGrp="1"/>
          </p:cNvSpPr>
          <p:nvPr>
            <p:ph idx="1"/>
          </p:nvPr>
        </p:nvSpPr>
        <p:spPr>
          <a:xfrm>
            <a:off x="0" y="865520"/>
            <a:ext cx="9144000" cy="5872162"/>
          </a:xfrm>
        </p:spPr>
        <p:txBody>
          <a:bodyPr/>
          <a:lstStyle/>
          <a:p>
            <a:pPr marL="0" indent="0">
              <a:buNone/>
            </a:pPr>
            <a:r>
              <a:rPr lang="en-US" dirty="0" smtClean="0">
                <a:solidFill>
                  <a:srgbClr val="FFFF00"/>
                </a:solidFill>
              </a:rPr>
              <a:t>Diagram</a:t>
            </a:r>
            <a:endParaRPr lang="en-US"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1875"/>
            <a:ext cx="9144000" cy="5319599"/>
          </a:xfrm>
          <a:prstGeom prst="rect">
            <a:avLst/>
          </a:prstGeom>
        </p:spPr>
      </p:pic>
    </p:spTree>
    <p:extLst>
      <p:ext uri="{BB962C8B-B14F-4D97-AF65-F5344CB8AC3E}">
        <p14:creationId xmlns:p14="http://schemas.microsoft.com/office/powerpoint/2010/main" val="1413887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0000"/>
                </a:solidFill>
              </a:rPr>
              <a:t>Future Plan</a:t>
            </a:r>
          </a:p>
          <a:p>
            <a:pPr marL="0" indent="0">
              <a:buNone/>
            </a:pPr>
            <a:endParaRPr lang="en-US" dirty="0">
              <a:solidFill>
                <a:srgbClr val="FFFF00"/>
              </a:solidFill>
            </a:endParaRPr>
          </a:p>
          <a:p>
            <a:pPr marL="0" indent="0">
              <a:buNone/>
            </a:pPr>
            <a:r>
              <a:rPr lang="en-US" dirty="0" smtClean="0">
                <a:solidFill>
                  <a:srgbClr val="FFFF00"/>
                </a:solidFill>
              </a:rPr>
              <a:t>Weather Forecast</a:t>
            </a:r>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44</a:t>
            </a:fld>
            <a:endParaRPr lang="en-US"/>
          </a:p>
        </p:txBody>
      </p:sp>
      <p:sp>
        <p:nvSpPr>
          <p:cNvPr id="6" name="Rounded Rectangle 5"/>
          <p:cNvSpPr/>
          <p:nvPr/>
        </p:nvSpPr>
        <p:spPr>
          <a:xfrm>
            <a:off x="1365194" y="2818180"/>
            <a:ext cx="626090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Impossible to implement at this moment</a:t>
            </a:r>
            <a:endParaRPr lang="en-US" dirty="0"/>
          </a:p>
        </p:txBody>
      </p:sp>
      <p:sp>
        <p:nvSpPr>
          <p:cNvPr id="7" name="Rounded Rectangle 6"/>
          <p:cNvSpPr/>
          <p:nvPr/>
        </p:nvSpPr>
        <p:spPr>
          <a:xfrm>
            <a:off x="1359094" y="3846129"/>
            <a:ext cx="626090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Needs some advanced process to implement this </a:t>
            </a:r>
            <a:endParaRPr lang="en-US" dirty="0"/>
          </a:p>
        </p:txBody>
      </p:sp>
      <p:sp>
        <p:nvSpPr>
          <p:cNvPr id="8" name="Rounded Rectangle 7"/>
          <p:cNvSpPr/>
          <p:nvPr/>
        </p:nvSpPr>
        <p:spPr>
          <a:xfrm>
            <a:off x="1359094" y="4883950"/>
            <a:ext cx="6260905" cy="727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Lack of advanced process</a:t>
            </a:r>
            <a:endParaRPr lang="en-US" dirty="0"/>
          </a:p>
        </p:txBody>
      </p:sp>
      <p:sp>
        <p:nvSpPr>
          <p:cNvPr id="9" name="Rounded Rectangle 8"/>
          <p:cNvSpPr/>
          <p:nvPr/>
        </p:nvSpPr>
        <p:spPr>
          <a:xfrm>
            <a:off x="1312650" y="5829940"/>
            <a:ext cx="626090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to implement in future</a:t>
            </a:r>
            <a:endParaRPr lang="en-US" dirty="0"/>
          </a:p>
        </p:txBody>
      </p:sp>
    </p:spTree>
    <p:extLst>
      <p:ext uri="{BB962C8B-B14F-4D97-AF65-F5344CB8AC3E}">
        <p14:creationId xmlns:p14="http://schemas.microsoft.com/office/powerpoint/2010/main" val="307218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endParaRPr lang="en-US" dirty="0" smtClean="0">
              <a:solidFill>
                <a:srgbClr val="FFFF00"/>
              </a:solidFill>
            </a:endParaRPr>
          </a:p>
          <a:p>
            <a:pPr marL="0" indent="0">
              <a:buNone/>
            </a:pPr>
            <a:r>
              <a:rPr lang="en-US" dirty="0" smtClean="0">
                <a:solidFill>
                  <a:srgbClr val="FFFF00"/>
                </a:solidFill>
              </a:rPr>
              <a:t>Conclusion</a:t>
            </a:r>
          </a:p>
          <a:p>
            <a:pPr marL="0" indent="0">
              <a:buNone/>
            </a:pPr>
            <a:endParaRPr lang="en-US" dirty="0">
              <a:solidFill>
                <a:srgbClr val="FFFF00"/>
              </a:solidFill>
            </a:endParaRPr>
          </a:p>
          <a:p>
            <a:pPr marL="0" indent="0" algn="just">
              <a:buNone/>
            </a:pPr>
            <a:r>
              <a:rPr lang="en-US" dirty="0" smtClean="0"/>
              <a:t>That’s </a:t>
            </a:r>
            <a:r>
              <a:rPr lang="en-US" dirty="0"/>
              <a:t>all about the project we have done so far. We have completed this project before the final submission as possible as we can. We hope, this project will help the </a:t>
            </a:r>
            <a:r>
              <a:rPr lang="en-US" dirty="0" smtClean="0"/>
              <a:t>users and </a:t>
            </a:r>
            <a:r>
              <a:rPr lang="en-US" dirty="0"/>
              <a:t>it will </a:t>
            </a:r>
            <a:r>
              <a:rPr lang="en-US" dirty="0" smtClean="0"/>
              <a:t>be helpful to enjoy the stay for the users. </a:t>
            </a:r>
            <a:r>
              <a:rPr lang="en-US" dirty="0"/>
              <a:t>Thank you so much.</a:t>
            </a:r>
          </a:p>
          <a:p>
            <a:pPr marL="0" indent="0">
              <a:buNone/>
            </a:pPr>
            <a:endParaRPr lang="en-US" dirty="0" smtClean="0">
              <a:solidFill>
                <a:srgbClr val="FFFF00"/>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45</a:t>
            </a:fld>
            <a:endParaRPr lang="en-US"/>
          </a:p>
        </p:txBody>
      </p:sp>
    </p:spTree>
    <p:extLst>
      <p:ext uri="{BB962C8B-B14F-4D97-AF65-F5344CB8AC3E}">
        <p14:creationId xmlns:p14="http://schemas.microsoft.com/office/powerpoint/2010/main" val="1295775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95" y="2970885"/>
            <a:ext cx="7024429" cy="763525"/>
          </a:xfrm>
        </p:spPr>
        <p:txBody>
          <a:bodyPr/>
          <a:lstStyle/>
          <a:p>
            <a:pPr algn="ctr"/>
            <a:r>
              <a:rPr lang="en-US" b="1" dirty="0" smtClean="0"/>
              <a:t>Any Questions???</a:t>
            </a:r>
            <a:endParaRPr lang="en-US" b="1"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46</a:t>
            </a:fld>
            <a:endParaRPr lang="en-US"/>
          </a:p>
        </p:txBody>
      </p:sp>
    </p:spTree>
    <p:extLst>
      <p:ext uri="{BB962C8B-B14F-4D97-AF65-F5344CB8AC3E}">
        <p14:creationId xmlns:p14="http://schemas.microsoft.com/office/powerpoint/2010/main" val="26133117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65194" y="2970885"/>
            <a:ext cx="7177135" cy="763525"/>
          </a:xfrm>
        </p:spPr>
        <p:txBody>
          <a:bodyPr>
            <a:normAutofit fontScale="90000"/>
          </a:bodyPr>
          <a:lstStyle/>
          <a:p>
            <a:pPr algn="ctr"/>
            <a:r>
              <a:rPr lang="en-US" sz="4000" b="1" dirty="0" smtClean="0"/>
              <a:t/>
            </a:r>
            <a:br>
              <a:rPr lang="en-US" sz="4000" b="1" dirty="0" smtClean="0"/>
            </a:br>
            <a:r>
              <a:rPr lang="en-US" sz="4000" b="1" dirty="0" smtClean="0"/>
              <a:t>Thank you!!</a:t>
            </a:r>
            <a:r>
              <a:rPr lang="en-US" b="1" dirty="0" smtClean="0"/>
              <a:t/>
            </a:r>
            <a:br>
              <a:rPr lang="en-US" b="1" dirty="0" smtClean="0"/>
            </a:br>
            <a:endParaRPr lang="en-US" sz="4000" b="1" dirty="0"/>
          </a:p>
        </p:txBody>
      </p:sp>
      <p:sp>
        <p:nvSpPr>
          <p:cNvPr id="5" name="Content Placeholder 4"/>
          <p:cNvSpPr>
            <a:spLocks noGrp="1"/>
          </p:cNvSpPr>
          <p:nvPr>
            <p:ph idx="1"/>
          </p:nvPr>
        </p:nvSpPr>
        <p:spPr>
          <a:xfrm>
            <a:off x="1517900" y="1749245"/>
            <a:ext cx="7024429" cy="5108755"/>
          </a:xfrm>
        </p:spPr>
        <p:txBody>
          <a:bodyPr>
            <a:normAutofit/>
          </a:bodyPr>
          <a:lstStyle/>
          <a:p>
            <a:pPr marL="457200" lvl="1" indent="0">
              <a:buNone/>
            </a:pPr>
            <a:endParaRPr lang="en-US" sz="2400" dirty="0" smtClean="0"/>
          </a:p>
          <a:p>
            <a:pPr marL="457200" lvl="1" indent="0">
              <a:buNone/>
            </a:pPr>
            <a:endParaRPr lang="en-US" sz="3600" b="1" dirty="0" smtClean="0"/>
          </a:p>
          <a:p>
            <a:pPr marL="457200" lvl="1" indent="0">
              <a:buNone/>
            </a:pPr>
            <a:endParaRPr lang="en-US" sz="3100" b="1" dirty="0" smtClean="0"/>
          </a:p>
        </p:txBody>
      </p:sp>
      <p:sp>
        <p:nvSpPr>
          <p:cNvPr id="3" name="Slide Number Placeholder 2"/>
          <p:cNvSpPr>
            <a:spLocks noGrp="1"/>
          </p:cNvSpPr>
          <p:nvPr>
            <p:ph type="sldNum" sz="quarter" idx="12"/>
          </p:nvPr>
        </p:nvSpPr>
        <p:spPr/>
        <p:txBody>
          <a:bodyPr/>
          <a:lstStyle/>
          <a:p>
            <a:fld id="{B82CCC60-E8CD-4174-8B1A-7DF615B22EEF}" type="slidenum">
              <a:rPr lang="en-US" smtClean="0"/>
              <a:pPr/>
              <a:t>47</a:t>
            </a:fld>
            <a:endParaRPr lang="en-US"/>
          </a:p>
        </p:txBody>
      </p:sp>
    </p:spTree>
    <p:extLst>
      <p:ext uri="{BB962C8B-B14F-4D97-AF65-F5344CB8AC3E}">
        <p14:creationId xmlns:p14="http://schemas.microsoft.com/office/powerpoint/2010/main" val="1649159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Project Requirements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5</a:t>
            </a:fld>
            <a:endParaRPr lang="en-US"/>
          </a:p>
        </p:txBody>
      </p:sp>
      <p:sp>
        <p:nvSpPr>
          <p:cNvPr id="10" name="Rounded Rectangle 9"/>
          <p:cNvSpPr/>
          <p:nvPr/>
        </p:nvSpPr>
        <p:spPr>
          <a:xfrm>
            <a:off x="143553" y="3384830"/>
            <a:ext cx="7626757" cy="706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Software Requirement: </a:t>
            </a:r>
            <a:r>
              <a:rPr lang="en-US" dirty="0" smtClean="0">
                <a:solidFill>
                  <a:schemeClr val="bg1"/>
                </a:solidFill>
              </a:rPr>
              <a:t>Notepad++ v7.5.8 (Editor), XAMPP v3.2.2 (Localhost Server with Database)</a:t>
            </a:r>
            <a:endParaRPr lang="en-US" dirty="0"/>
          </a:p>
        </p:txBody>
      </p:sp>
      <p:sp>
        <p:nvSpPr>
          <p:cNvPr id="11" name="Rounded Rectangle 10"/>
          <p:cNvSpPr/>
          <p:nvPr/>
        </p:nvSpPr>
        <p:spPr>
          <a:xfrm>
            <a:off x="143554" y="4332387"/>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Hardware Requirement: </a:t>
            </a:r>
            <a:r>
              <a:rPr lang="en-US" dirty="0" smtClean="0"/>
              <a:t>Windows 10 Operating System</a:t>
            </a:r>
            <a:endParaRPr lang="en-US" dirty="0"/>
          </a:p>
        </p:txBody>
      </p:sp>
      <p:sp>
        <p:nvSpPr>
          <p:cNvPr id="12" name="Rounded Rectangle 11"/>
          <p:cNvSpPr/>
          <p:nvPr/>
        </p:nvSpPr>
        <p:spPr>
          <a:xfrm>
            <a:off x="143554" y="5083474"/>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Database:</a:t>
            </a:r>
            <a:r>
              <a:rPr lang="en-US" dirty="0" smtClean="0">
                <a:solidFill>
                  <a:schemeClr val="tx1"/>
                </a:solidFill>
              </a:rPr>
              <a:t> </a:t>
            </a:r>
            <a:r>
              <a:rPr lang="en-US" dirty="0" smtClean="0">
                <a:solidFill>
                  <a:schemeClr val="bg1"/>
                </a:solidFill>
              </a:rPr>
              <a:t>SQL(PHP MyAdmin and MySQL)</a:t>
            </a:r>
            <a:endParaRPr lang="en-US" dirty="0"/>
          </a:p>
        </p:txBody>
      </p:sp>
      <p:sp>
        <p:nvSpPr>
          <p:cNvPr id="13" name="Rounded Rectangle 12"/>
          <p:cNvSpPr/>
          <p:nvPr/>
        </p:nvSpPr>
        <p:spPr>
          <a:xfrm>
            <a:off x="143555" y="5870943"/>
            <a:ext cx="7626757" cy="485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External Resource:</a:t>
            </a:r>
            <a:r>
              <a:rPr lang="en-US" dirty="0" smtClean="0">
                <a:solidFill>
                  <a:schemeClr val="tx1"/>
                </a:solidFill>
              </a:rPr>
              <a:t> </a:t>
            </a:r>
            <a:r>
              <a:rPr lang="en-US" dirty="0" smtClean="0">
                <a:solidFill>
                  <a:schemeClr val="bg1"/>
                </a:solidFill>
              </a:rPr>
              <a:t>Books and </a:t>
            </a:r>
            <a:r>
              <a:rPr lang="en-US" dirty="0" smtClean="0"/>
              <a:t>Internet</a:t>
            </a:r>
            <a:endParaRPr lang="en-US" dirty="0"/>
          </a:p>
        </p:txBody>
      </p:sp>
      <p:sp>
        <p:nvSpPr>
          <p:cNvPr id="15" name="Rounded Rectangle 14"/>
          <p:cNvSpPr/>
          <p:nvPr/>
        </p:nvSpPr>
        <p:spPr>
          <a:xfrm>
            <a:off x="143553" y="2689884"/>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Back End Design/Coding: </a:t>
            </a:r>
            <a:r>
              <a:rPr lang="en-US" dirty="0" smtClean="0">
                <a:solidFill>
                  <a:schemeClr val="bg1"/>
                </a:solidFill>
              </a:rPr>
              <a:t>PHP</a:t>
            </a:r>
            <a:endParaRPr lang="en-US" dirty="0">
              <a:solidFill>
                <a:schemeClr val="bg1"/>
              </a:solidFill>
            </a:endParaRPr>
          </a:p>
        </p:txBody>
      </p:sp>
      <p:sp>
        <p:nvSpPr>
          <p:cNvPr id="3" name="Rounded Rectangle 2"/>
          <p:cNvSpPr/>
          <p:nvPr/>
        </p:nvSpPr>
        <p:spPr>
          <a:xfrm>
            <a:off x="143553" y="1926544"/>
            <a:ext cx="7626757" cy="42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Front End Design: </a:t>
            </a:r>
            <a:r>
              <a:rPr lang="en-US" dirty="0" smtClean="0"/>
              <a:t>Hyper Text Markup Language(HTML5), CSS3</a:t>
            </a:r>
            <a:endParaRPr lang="en-US" dirty="0"/>
          </a:p>
        </p:txBody>
      </p:sp>
    </p:spTree>
    <p:extLst>
      <p:ext uri="{BB962C8B-B14F-4D97-AF65-F5344CB8AC3E}">
        <p14:creationId xmlns:p14="http://schemas.microsoft.com/office/powerpoint/2010/main" val="187219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833015"/>
            <a:ext cx="7024429" cy="566980"/>
          </a:xfrm>
        </p:spPr>
        <p:txBody>
          <a:bodyPr>
            <a:normAutofit fontScale="90000"/>
          </a:bodyPr>
          <a:lstStyle/>
          <a:p>
            <a:r>
              <a:rPr lang="en-US" dirty="0" smtClean="0"/>
              <a:t>Project Goals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6</a:t>
            </a:fld>
            <a:endParaRPr lang="en-US"/>
          </a:p>
        </p:txBody>
      </p:sp>
      <p:sp>
        <p:nvSpPr>
          <p:cNvPr id="10" name="Rounded Rectangle 9"/>
          <p:cNvSpPr/>
          <p:nvPr/>
        </p:nvSpPr>
        <p:spPr>
          <a:xfrm>
            <a:off x="111330" y="2404897"/>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inform the price of the rooms</a:t>
            </a:r>
            <a:endParaRPr lang="en-US" dirty="0"/>
          </a:p>
        </p:txBody>
      </p:sp>
      <p:sp>
        <p:nvSpPr>
          <p:cNvPr id="11" name="Rounded Rectangle 10"/>
          <p:cNvSpPr/>
          <p:nvPr/>
        </p:nvSpPr>
        <p:spPr>
          <a:xfrm>
            <a:off x="111329" y="3165051"/>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show the beautiful pictures of the hotel</a:t>
            </a:r>
            <a:endParaRPr lang="en-US" dirty="0"/>
          </a:p>
        </p:txBody>
      </p:sp>
      <p:sp>
        <p:nvSpPr>
          <p:cNvPr id="12" name="Rounded Rectangle 11"/>
          <p:cNvSpPr/>
          <p:nvPr/>
        </p:nvSpPr>
        <p:spPr>
          <a:xfrm>
            <a:off x="111328" y="3947148"/>
            <a:ext cx="7626757" cy="4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provide various information about dining and meeting room</a:t>
            </a:r>
            <a:endParaRPr lang="en-US" dirty="0"/>
          </a:p>
        </p:txBody>
      </p:sp>
      <p:sp>
        <p:nvSpPr>
          <p:cNvPr id="13" name="Rounded Rectangle 12"/>
          <p:cNvSpPr/>
          <p:nvPr/>
        </p:nvSpPr>
        <p:spPr>
          <a:xfrm>
            <a:off x="117736" y="4716268"/>
            <a:ext cx="7626757" cy="399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book the meetings and rooms online</a:t>
            </a:r>
            <a:endParaRPr lang="en-US" dirty="0"/>
          </a:p>
        </p:txBody>
      </p:sp>
      <p:sp>
        <p:nvSpPr>
          <p:cNvPr id="6" name="Rounded Rectangle 5"/>
          <p:cNvSpPr/>
          <p:nvPr/>
        </p:nvSpPr>
        <p:spPr>
          <a:xfrm>
            <a:off x="117736" y="1714867"/>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provide information about a 5-star hotel</a:t>
            </a:r>
            <a:endParaRPr lang="en-US" dirty="0"/>
          </a:p>
        </p:txBody>
      </p:sp>
      <p:sp>
        <p:nvSpPr>
          <p:cNvPr id="9" name="Rounded Rectangle 8"/>
          <p:cNvSpPr/>
          <p:nvPr/>
        </p:nvSpPr>
        <p:spPr>
          <a:xfrm>
            <a:off x="143555" y="5406298"/>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inform about the food menu of the hotel</a:t>
            </a:r>
            <a:endParaRPr lang="en-US" dirty="0"/>
          </a:p>
        </p:txBody>
      </p:sp>
      <p:sp>
        <p:nvSpPr>
          <p:cNvPr id="14" name="Rounded Rectangle 13"/>
          <p:cNvSpPr/>
          <p:nvPr/>
        </p:nvSpPr>
        <p:spPr>
          <a:xfrm>
            <a:off x="143555" y="6114862"/>
            <a:ext cx="7626757"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keep information about the users</a:t>
            </a:r>
            <a:endParaRPr lang="en-US" dirty="0"/>
          </a:p>
        </p:txBody>
      </p:sp>
    </p:spTree>
    <p:extLst>
      <p:ext uri="{BB962C8B-B14F-4D97-AF65-F5344CB8AC3E}">
        <p14:creationId xmlns:p14="http://schemas.microsoft.com/office/powerpoint/2010/main" val="159978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7</a:t>
            </a:fld>
            <a:endParaRPr lang="en-US"/>
          </a:p>
        </p:txBody>
      </p:sp>
      <p:sp>
        <p:nvSpPr>
          <p:cNvPr id="5" name="Rounded Rectangle 4"/>
          <p:cNvSpPr/>
          <p:nvPr/>
        </p:nvSpPr>
        <p:spPr>
          <a:xfrm>
            <a:off x="4861110" y="2217901"/>
            <a:ext cx="2612285" cy="76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Panel</a:t>
            </a:r>
            <a:endParaRPr lang="en-US" dirty="0"/>
          </a:p>
        </p:txBody>
      </p:sp>
      <p:sp>
        <p:nvSpPr>
          <p:cNvPr id="6" name="Rounded Rectangle 5"/>
          <p:cNvSpPr/>
          <p:nvPr/>
        </p:nvSpPr>
        <p:spPr>
          <a:xfrm>
            <a:off x="5030115" y="4956050"/>
            <a:ext cx="2443280" cy="857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 </a:t>
            </a:r>
            <a:r>
              <a:rPr lang="en-US" dirty="0"/>
              <a:t>Panel</a:t>
            </a:r>
          </a:p>
        </p:txBody>
      </p:sp>
      <p:sp>
        <p:nvSpPr>
          <p:cNvPr id="11" name="Title 1"/>
          <p:cNvSpPr txBox="1">
            <a:spLocks/>
          </p:cNvSpPr>
          <p:nvPr/>
        </p:nvSpPr>
        <p:spPr>
          <a:xfrm>
            <a:off x="221798" y="854098"/>
            <a:ext cx="7024429" cy="7635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9E1D"/>
                </a:solidFill>
                <a:latin typeface="+mj-lt"/>
                <a:ea typeface="+mj-ea"/>
                <a:cs typeface="+mj-cs"/>
              </a:defRPr>
            </a:lvl1pPr>
          </a:lstStyle>
          <a:p>
            <a:r>
              <a:rPr lang="en-US" sz="3200" dirty="0" smtClean="0"/>
              <a:t>Panels</a:t>
            </a:r>
            <a:endParaRPr lang="en-US" sz="3200" dirty="0">
              <a:solidFill>
                <a:srgbClr val="FFFF00"/>
              </a:solidFill>
            </a:endParaRPr>
          </a:p>
        </p:txBody>
      </p:sp>
      <p:sp>
        <p:nvSpPr>
          <p:cNvPr id="2" name="Rectangle 1"/>
          <p:cNvSpPr/>
          <p:nvPr/>
        </p:nvSpPr>
        <p:spPr>
          <a:xfrm>
            <a:off x="754375" y="3658057"/>
            <a:ext cx="2595985" cy="1068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Panels</a:t>
            </a:r>
            <a:endParaRPr lang="en-US" dirty="0"/>
          </a:p>
        </p:txBody>
      </p:sp>
      <p:cxnSp>
        <p:nvCxnSpPr>
          <p:cNvPr id="7" name="Straight Connector 6"/>
          <p:cNvCxnSpPr>
            <a:stCxn id="2" idx="0"/>
          </p:cNvCxnSpPr>
          <p:nvPr/>
        </p:nvCxnSpPr>
        <p:spPr>
          <a:xfrm flipV="1">
            <a:off x="2052368" y="2665475"/>
            <a:ext cx="0" cy="99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 idx="2"/>
          </p:cNvCxnSpPr>
          <p:nvPr/>
        </p:nvCxnSpPr>
        <p:spPr>
          <a:xfrm>
            <a:off x="2052368" y="4726992"/>
            <a:ext cx="0" cy="83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52368" y="5566870"/>
            <a:ext cx="297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52367" y="2665475"/>
            <a:ext cx="2825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55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82277"/>
            <a:ext cx="7024429" cy="763525"/>
          </a:xfrm>
        </p:spPr>
        <p:txBody>
          <a:bodyPr/>
          <a:lstStyle/>
          <a:p>
            <a:r>
              <a:rPr lang="en-US" dirty="0" smtClean="0"/>
              <a:t>Features</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8</a:t>
            </a:fld>
            <a:endParaRPr lang="en-US"/>
          </a:p>
        </p:txBody>
      </p:sp>
      <p:sp>
        <p:nvSpPr>
          <p:cNvPr id="5" name="Rounded Rectangle 4"/>
          <p:cNvSpPr/>
          <p:nvPr/>
        </p:nvSpPr>
        <p:spPr>
          <a:xfrm>
            <a:off x="296260" y="1868666"/>
            <a:ext cx="2425765" cy="503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6" name="Rounded Rectangle 5"/>
          <p:cNvSpPr/>
          <p:nvPr/>
        </p:nvSpPr>
        <p:spPr>
          <a:xfrm>
            <a:off x="265656" y="2566053"/>
            <a:ext cx="2443280" cy="45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Rooms and Suits</a:t>
            </a:r>
            <a:endParaRPr lang="en-US" dirty="0"/>
          </a:p>
        </p:txBody>
      </p:sp>
      <p:sp>
        <p:nvSpPr>
          <p:cNvPr id="7" name="Rounded Rectangle 6"/>
          <p:cNvSpPr/>
          <p:nvPr/>
        </p:nvSpPr>
        <p:spPr>
          <a:xfrm>
            <a:off x="265656" y="3160859"/>
            <a:ext cx="245637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Dining</a:t>
            </a:r>
            <a:endParaRPr lang="en-US" dirty="0"/>
          </a:p>
        </p:txBody>
      </p:sp>
      <p:sp>
        <p:nvSpPr>
          <p:cNvPr id="8" name="Rounded Rectangle 7"/>
          <p:cNvSpPr/>
          <p:nvPr/>
        </p:nvSpPr>
        <p:spPr>
          <a:xfrm>
            <a:off x="265656" y="3790671"/>
            <a:ext cx="2443280" cy="4581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Meetings</a:t>
            </a:r>
            <a:endParaRPr lang="en-US" dirty="0"/>
          </a:p>
        </p:txBody>
      </p:sp>
      <p:sp>
        <p:nvSpPr>
          <p:cNvPr id="9" name="Rounded Rectangle 8"/>
          <p:cNvSpPr/>
          <p:nvPr/>
        </p:nvSpPr>
        <p:spPr>
          <a:xfrm>
            <a:off x="265655" y="5103936"/>
            <a:ext cx="2443281" cy="484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Gallery</a:t>
            </a:r>
            <a:endParaRPr lang="en-US" dirty="0"/>
          </a:p>
        </p:txBody>
      </p:sp>
      <p:sp>
        <p:nvSpPr>
          <p:cNvPr id="10" name="Rounded Rectangle 9"/>
          <p:cNvSpPr/>
          <p:nvPr/>
        </p:nvSpPr>
        <p:spPr>
          <a:xfrm>
            <a:off x="265656" y="5807318"/>
            <a:ext cx="2456370" cy="484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About us</a:t>
            </a:r>
            <a:endParaRPr lang="en-US" dirty="0"/>
          </a:p>
        </p:txBody>
      </p:sp>
      <p:sp>
        <p:nvSpPr>
          <p:cNvPr id="11" name="Title 1"/>
          <p:cNvSpPr txBox="1">
            <a:spLocks/>
          </p:cNvSpPr>
          <p:nvPr/>
        </p:nvSpPr>
        <p:spPr>
          <a:xfrm>
            <a:off x="221798" y="854098"/>
            <a:ext cx="7024429" cy="7635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9E1D"/>
                </a:solidFill>
                <a:latin typeface="+mj-lt"/>
                <a:ea typeface="+mj-ea"/>
                <a:cs typeface="+mj-cs"/>
              </a:defRPr>
            </a:lvl1pPr>
          </a:lstStyle>
          <a:p>
            <a:r>
              <a:rPr lang="en-US" sz="3200" dirty="0" smtClean="0">
                <a:solidFill>
                  <a:srgbClr val="FFFF00"/>
                </a:solidFill>
              </a:rPr>
              <a:t>User Panel</a:t>
            </a:r>
            <a:endParaRPr lang="en-US" sz="3200" dirty="0">
              <a:solidFill>
                <a:srgbClr val="FFFF00"/>
              </a:solidFill>
            </a:endParaRPr>
          </a:p>
        </p:txBody>
      </p:sp>
      <p:sp>
        <p:nvSpPr>
          <p:cNvPr id="12" name="Rounded Rectangle 11"/>
          <p:cNvSpPr/>
          <p:nvPr/>
        </p:nvSpPr>
        <p:spPr>
          <a:xfrm>
            <a:off x="265655" y="4415665"/>
            <a:ext cx="2443279" cy="4840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950" y="1749245"/>
            <a:ext cx="5955495" cy="4542142"/>
          </a:xfrm>
          <a:prstGeom prst="rect">
            <a:avLst/>
          </a:prstGeom>
        </p:spPr>
      </p:pic>
    </p:spTree>
    <p:extLst>
      <p:ext uri="{BB962C8B-B14F-4D97-AF65-F5344CB8AC3E}">
        <p14:creationId xmlns:p14="http://schemas.microsoft.com/office/powerpoint/2010/main" val="304025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7024429" cy="763525"/>
          </a:xfrm>
        </p:spPr>
        <p:txBody>
          <a:bodyPr/>
          <a:lstStyle/>
          <a:p>
            <a:r>
              <a:rPr lang="en-US" dirty="0" smtClean="0"/>
              <a:t>Feature Description</a:t>
            </a:r>
            <a:endParaRPr lang="en-US" dirty="0"/>
          </a:p>
        </p:txBody>
      </p:sp>
      <p:sp>
        <p:nvSpPr>
          <p:cNvPr id="3" name="Content Placeholder 2"/>
          <p:cNvSpPr>
            <a:spLocks noGrp="1"/>
          </p:cNvSpPr>
          <p:nvPr>
            <p:ph idx="1"/>
          </p:nvPr>
        </p:nvSpPr>
        <p:spPr>
          <a:xfrm>
            <a:off x="1" y="985720"/>
            <a:ext cx="9144000" cy="5872279"/>
          </a:xfrm>
        </p:spPr>
        <p:txBody>
          <a:bodyPr/>
          <a:lstStyle/>
          <a:p>
            <a:pPr marL="0" indent="0">
              <a:buNone/>
            </a:pPr>
            <a:r>
              <a:rPr lang="en-US" dirty="0" smtClean="0">
                <a:solidFill>
                  <a:srgbClr val="FFFF00"/>
                </a:solidFill>
              </a:rPr>
              <a:t>Home(User Panel)</a:t>
            </a:r>
          </a:p>
          <a:p>
            <a:pPr marL="0" indent="0">
              <a:buNone/>
            </a:pPr>
            <a:r>
              <a:rPr lang="en-US" sz="2400" dirty="0" smtClean="0"/>
              <a:t>This is the homepage of this hotel. In this page, the facilities of this hotel is described. Users can check in and check out in this page. They can also check the availability of their expected room.</a:t>
            </a:r>
            <a:endParaRPr lang="en-US" sz="2400"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6" y="2665475"/>
            <a:ext cx="4334770" cy="3970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2665476"/>
            <a:ext cx="4428444" cy="3970330"/>
          </a:xfrm>
          <a:prstGeom prst="rect">
            <a:avLst/>
          </a:prstGeom>
        </p:spPr>
      </p:pic>
    </p:spTree>
    <p:extLst>
      <p:ext uri="{BB962C8B-B14F-4D97-AF65-F5344CB8AC3E}">
        <p14:creationId xmlns:p14="http://schemas.microsoft.com/office/powerpoint/2010/main" val="352317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1223</Words>
  <Application>Microsoft Office PowerPoint</Application>
  <PresentationFormat>On-screen Show (4:3)</PresentationFormat>
  <Paragraphs>301</Paragraphs>
  <Slides>47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Wingdings</vt:lpstr>
      <vt:lpstr>Office Theme</vt:lpstr>
      <vt:lpstr>Welcome</vt:lpstr>
      <vt:lpstr>Project Name: Hotel Management System Project Type: Website based Application</vt:lpstr>
      <vt:lpstr>Overview</vt:lpstr>
      <vt:lpstr>Reason of Project Selection</vt:lpstr>
      <vt:lpstr>Project Requirements</vt:lpstr>
      <vt:lpstr>Project Goals</vt:lpstr>
      <vt:lpstr>PowerPoint Presentation</vt:lpstr>
      <vt:lpstr>Features</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Features</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Feature Description</vt:lpstr>
      <vt:lpstr>Entity Relationship Diagram</vt:lpstr>
      <vt:lpstr>Entity Relationship Diagram</vt:lpstr>
      <vt:lpstr>Feature Description</vt:lpstr>
      <vt:lpstr>Feature Description</vt:lpstr>
      <vt:lpstr>Any Questions???</vt:lpstr>
      <vt:lpstr> Thank you!!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Windows User</cp:lastModifiedBy>
  <cp:revision>234</cp:revision>
  <dcterms:created xsi:type="dcterms:W3CDTF">2013-08-21T19:17:07Z</dcterms:created>
  <dcterms:modified xsi:type="dcterms:W3CDTF">2019-10-06T09:37:37Z</dcterms:modified>
</cp:coreProperties>
</file>